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58" r:id="rId4"/>
    <p:sldId id="259" r:id="rId5"/>
    <p:sldId id="277" r:id="rId6"/>
    <p:sldId id="260" r:id="rId7"/>
    <p:sldId id="261" r:id="rId8"/>
    <p:sldId id="278"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78"/>
    <p:restoredTop sz="94610"/>
  </p:normalViewPr>
  <p:slideViewPr>
    <p:cSldViewPr snapToGrid="0" snapToObjects="1">
      <p:cViewPr>
        <p:scale>
          <a:sx n="137" d="100"/>
          <a:sy n="137"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2A8BB1-C395-FBDD-327D-08E6C20D4C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58F3F8-47AC-0CE6-FE21-85569A46B333}"/>
              </a:ext>
            </a:extLst>
          </p:cNvPr>
          <p:cNvSpPr>
            <a:spLocks noGrp="1" noRot="1" noChangeAspect="1"/>
          </p:cNvSpPr>
          <p:nvPr>
            <p:ph type="sldImg"/>
          </p:nvPr>
        </p:nvSpPr>
        <p:spPr/>
        <p:txBody>
          <a:bodyPr/>
          <a:lstStyle/>
          <a:p>
            <a:endParaRPr lang="en-TW"/>
          </a:p>
        </p:txBody>
      </p:sp>
      <p:sp>
        <p:nvSpPr>
          <p:cNvPr id="3" name="Notes Placeholder 2">
            <a:extLst>
              <a:ext uri="{FF2B5EF4-FFF2-40B4-BE49-F238E27FC236}">
                <a16:creationId xmlns:a16="http://schemas.microsoft.com/office/drawing/2014/main" id="{C34CC490-0E45-B202-90EF-8B4882D1938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B8B150-7134-CDEA-7061-57AD3A0DBF36}"/>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761070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1.png"/><Relationship Id="rId12" Type="http://schemas.openxmlformats.org/officeDocument/2006/relationships/image" Target="../media/image75.png"/><Relationship Id="rId17" Type="http://schemas.openxmlformats.org/officeDocument/2006/relationships/image" Target="../media/image80.png"/><Relationship Id="rId2" Type="http://schemas.openxmlformats.org/officeDocument/2006/relationships/notesSlide" Target="../notesSlides/notesSlide9.xml"/><Relationship Id="rId16" Type="http://schemas.openxmlformats.org/officeDocument/2006/relationships/image" Target="../media/image79.png"/><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image" Target="../media/image42.png"/><Relationship Id="rId5" Type="http://schemas.openxmlformats.org/officeDocument/2006/relationships/image" Target="../media/image69.png"/><Relationship Id="rId15" Type="http://schemas.openxmlformats.org/officeDocument/2006/relationships/image" Target="../media/image78.png"/><Relationship Id="rId10" Type="http://schemas.openxmlformats.org/officeDocument/2006/relationships/image" Target="../media/image74.png"/><Relationship Id="rId4" Type="http://schemas.openxmlformats.org/officeDocument/2006/relationships/image" Target="../media/image8.png"/><Relationship Id="rId9" Type="http://schemas.openxmlformats.org/officeDocument/2006/relationships/image" Target="../media/image73.png"/><Relationship Id="rId14" Type="http://schemas.openxmlformats.org/officeDocument/2006/relationships/image" Target="../media/image77.png"/></Relationships>
</file>

<file path=ppt/slides/_rels/slide11.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1.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notesSlide" Target="../notesSlides/notesSlide10.xml"/><Relationship Id="rId16"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png"/><Relationship Id="rId9" Type="http://schemas.openxmlformats.org/officeDocument/2006/relationships/image" Target="../media/image85.png"/><Relationship Id="rId14" Type="http://schemas.openxmlformats.org/officeDocument/2006/relationships/image" Target="../media/image90.png"/></Relationships>
</file>

<file path=ppt/slides/_rels/slide12.xml.rels><?xml version="1.0" encoding="UTF-8" standalone="yes"?>
<Relationships xmlns="http://schemas.openxmlformats.org/package/2006/relationships"><Relationship Id="rId8" Type="http://schemas.openxmlformats.org/officeDocument/2006/relationships/image" Target="../media/image95.png"/><Relationship Id="rId13" Type="http://schemas.openxmlformats.org/officeDocument/2006/relationships/image" Target="../media/image100.png"/><Relationship Id="rId18"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77.png"/><Relationship Id="rId12" Type="http://schemas.openxmlformats.org/officeDocument/2006/relationships/image" Target="../media/image99.png"/><Relationship Id="rId17" Type="http://schemas.openxmlformats.org/officeDocument/2006/relationships/image" Target="../media/image104.png"/><Relationship Id="rId2" Type="http://schemas.openxmlformats.org/officeDocument/2006/relationships/notesSlide" Target="../notesSlides/notesSlide11.xml"/><Relationship Id="rId16" Type="http://schemas.openxmlformats.org/officeDocument/2006/relationships/image" Target="../media/image103.png"/><Relationship Id="rId1" Type="http://schemas.openxmlformats.org/officeDocument/2006/relationships/slideLayout" Target="../slideLayouts/slideLayout1.xml"/><Relationship Id="rId6" Type="http://schemas.openxmlformats.org/officeDocument/2006/relationships/image" Target="../media/image94.png"/><Relationship Id="rId11" Type="http://schemas.openxmlformats.org/officeDocument/2006/relationships/image" Target="../media/image98.png"/><Relationship Id="rId5" Type="http://schemas.openxmlformats.org/officeDocument/2006/relationships/image" Target="../media/image93.png"/><Relationship Id="rId15" Type="http://schemas.openxmlformats.org/officeDocument/2006/relationships/image" Target="../media/image102.png"/><Relationship Id="rId10" Type="http://schemas.openxmlformats.org/officeDocument/2006/relationships/image" Target="../media/image97.png"/><Relationship Id="rId4" Type="http://schemas.openxmlformats.org/officeDocument/2006/relationships/image" Target="../media/image8.png"/><Relationship Id="rId9" Type="http://schemas.openxmlformats.org/officeDocument/2006/relationships/image" Target="../media/image96.png"/><Relationship Id="rId14" Type="http://schemas.openxmlformats.org/officeDocument/2006/relationships/image" Target="../media/image101.png"/></Relationships>
</file>

<file path=ppt/slides/_rels/slide13.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3" Type="http://schemas.openxmlformats.org/officeDocument/2006/relationships/image" Target="../media/image1.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8.png"/><Relationship Id="rId9" Type="http://schemas.openxmlformats.org/officeDocument/2006/relationships/image" Target="../media/image110.png"/><Relationship Id="rId1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118.png"/><Relationship Id="rId13" Type="http://schemas.openxmlformats.org/officeDocument/2006/relationships/image" Target="../media/image122.png"/><Relationship Id="rId3" Type="http://schemas.openxmlformats.org/officeDocument/2006/relationships/image" Target="../media/image1.png"/><Relationship Id="rId7" Type="http://schemas.openxmlformats.org/officeDocument/2006/relationships/image" Target="../media/image117.png"/><Relationship Id="rId12" Type="http://schemas.openxmlformats.org/officeDocument/2006/relationships/image" Target="../media/image121.png"/><Relationship Id="rId2" Type="http://schemas.openxmlformats.org/officeDocument/2006/relationships/notesSlide" Target="../notesSlides/notesSlide13.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16.png"/><Relationship Id="rId11" Type="http://schemas.openxmlformats.org/officeDocument/2006/relationships/image" Target="../media/image92.png"/><Relationship Id="rId5" Type="http://schemas.openxmlformats.org/officeDocument/2006/relationships/image" Target="../media/image115.png"/><Relationship Id="rId15" Type="http://schemas.openxmlformats.org/officeDocument/2006/relationships/image" Target="../media/image124.png"/><Relationship Id="rId10" Type="http://schemas.openxmlformats.org/officeDocument/2006/relationships/image" Target="../media/image120.png"/><Relationship Id="rId4" Type="http://schemas.openxmlformats.org/officeDocument/2006/relationships/image" Target="../media/image8.png"/><Relationship Id="rId9" Type="http://schemas.openxmlformats.org/officeDocument/2006/relationships/image" Target="../media/image119.png"/><Relationship Id="rId14" Type="http://schemas.openxmlformats.org/officeDocument/2006/relationships/image" Target="../media/image123.png"/></Relationships>
</file>

<file path=ppt/slides/_rels/slide15.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 Type="http://schemas.openxmlformats.org/officeDocument/2006/relationships/image" Target="../media/image1.png"/><Relationship Id="rId21" Type="http://schemas.openxmlformats.org/officeDocument/2006/relationships/image" Target="../media/image141.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2" Type="http://schemas.openxmlformats.org/officeDocument/2006/relationships/notesSlide" Target="../notesSlides/notesSlide14.xml"/><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1" Type="http://schemas.openxmlformats.org/officeDocument/2006/relationships/slideLayout" Target="../slideLayouts/slideLayout1.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10" Type="http://schemas.openxmlformats.org/officeDocument/2006/relationships/image" Target="../media/image130.png"/><Relationship Id="rId19" Type="http://schemas.openxmlformats.org/officeDocument/2006/relationships/image" Target="../media/image139.png"/><Relationship Id="rId4" Type="http://schemas.openxmlformats.org/officeDocument/2006/relationships/image" Target="../media/image8.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s>
</file>

<file path=ppt/slides/_rels/slide16.xml.rels><?xml version="1.0" encoding="UTF-8" standalone="yes"?>
<Relationships xmlns="http://schemas.openxmlformats.org/package/2006/relationships"><Relationship Id="rId8" Type="http://schemas.openxmlformats.org/officeDocument/2006/relationships/image" Target="../media/image153.png"/><Relationship Id="rId13" Type="http://schemas.openxmlformats.org/officeDocument/2006/relationships/image" Target="../media/image158.png"/><Relationship Id="rId18" Type="http://schemas.openxmlformats.org/officeDocument/2006/relationships/image" Target="../media/image163.png"/><Relationship Id="rId3" Type="http://schemas.openxmlformats.org/officeDocument/2006/relationships/image" Target="../media/image1.png"/><Relationship Id="rId21" Type="http://schemas.openxmlformats.org/officeDocument/2006/relationships/image" Target="../media/image166.png"/><Relationship Id="rId7" Type="http://schemas.openxmlformats.org/officeDocument/2006/relationships/image" Target="../media/image152.png"/><Relationship Id="rId12" Type="http://schemas.openxmlformats.org/officeDocument/2006/relationships/image" Target="../media/image157.png"/><Relationship Id="rId17" Type="http://schemas.openxmlformats.org/officeDocument/2006/relationships/image" Target="../media/image162.png"/><Relationship Id="rId2" Type="http://schemas.openxmlformats.org/officeDocument/2006/relationships/notesSlide" Target="../notesSlides/notesSlide15.xml"/><Relationship Id="rId16" Type="http://schemas.openxmlformats.org/officeDocument/2006/relationships/image" Target="../media/image161.png"/><Relationship Id="rId20" Type="http://schemas.openxmlformats.org/officeDocument/2006/relationships/image" Target="../media/image165.png"/><Relationship Id="rId1" Type="http://schemas.openxmlformats.org/officeDocument/2006/relationships/slideLayout" Target="../slideLayouts/slideLayout1.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5" Type="http://schemas.openxmlformats.org/officeDocument/2006/relationships/image" Target="../media/image160.png"/><Relationship Id="rId10" Type="http://schemas.openxmlformats.org/officeDocument/2006/relationships/image" Target="../media/image155.png"/><Relationship Id="rId19" Type="http://schemas.openxmlformats.org/officeDocument/2006/relationships/image" Target="../media/image164.png"/><Relationship Id="rId4" Type="http://schemas.openxmlformats.org/officeDocument/2006/relationships/image" Target="../media/image8.png"/><Relationship Id="rId9" Type="http://schemas.openxmlformats.org/officeDocument/2006/relationships/image" Target="../media/image154.png"/><Relationship Id="rId14" Type="http://schemas.openxmlformats.org/officeDocument/2006/relationships/image" Target="../media/image159.png"/></Relationships>
</file>

<file path=ppt/slides/_rels/slide17.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5.png"/><Relationship Id="rId18" Type="http://schemas.openxmlformats.org/officeDocument/2006/relationships/image" Target="../media/image180.png"/><Relationship Id="rId26" Type="http://schemas.openxmlformats.org/officeDocument/2006/relationships/image" Target="../media/image188.png"/><Relationship Id="rId3" Type="http://schemas.openxmlformats.org/officeDocument/2006/relationships/image" Target="../media/image1.png"/><Relationship Id="rId21" Type="http://schemas.openxmlformats.org/officeDocument/2006/relationships/image" Target="../media/image183.png"/><Relationship Id="rId7" Type="http://schemas.openxmlformats.org/officeDocument/2006/relationships/image" Target="../media/image169.png"/><Relationship Id="rId12" Type="http://schemas.openxmlformats.org/officeDocument/2006/relationships/image" Target="../media/image174.png"/><Relationship Id="rId17" Type="http://schemas.openxmlformats.org/officeDocument/2006/relationships/image" Target="../media/image179.png"/><Relationship Id="rId25" Type="http://schemas.openxmlformats.org/officeDocument/2006/relationships/image" Target="../media/image187.png"/><Relationship Id="rId2" Type="http://schemas.openxmlformats.org/officeDocument/2006/relationships/notesSlide" Target="../notesSlides/notesSlide16.xml"/><Relationship Id="rId16" Type="http://schemas.openxmlformats.org/officeDocument/2006/relationships/image" Target="../media/image178.png"/><Relationship Id="rId20" Type="http://schemas.openxmlformats.org/officeDocument/2006/relationships/image" Target="../media/image182.png"/><Relationship Id="rId1" Type="http://schemas.openxmlformats.org/officeDocument/2006/relationships/slideLayout" Target="../slideLayouts/slideLayout1.xml"/><Relationship Id="rId6" Type="http://schemas.openxmlformats.org/officeDocument/2006/relationships/image" Target="../media/image168.png"/><Relationship Id="rId11" Type="http://schemas.openxmlformats.org/officeDocument/2006/relationships/image" Target="../media/image173.png"/><Relationship Id="rId24" Type="http://schemas.openxmlformats.org/officeDocument/2006/relationships/image" Target="../media/image186.png"/><Relationship Id="rId5" Type="http://schemas.openxmlformats.org/officeDocument/2006/relationships/image" Target="../media/image167.png"/><Relationship Id="rId15" Type="http://schemas.openxmlformats.org/officeDocument/2006/relationships/image" Target="../media/image177.png"/><Relationship Id="rId23" Type="http://schemas.openxmlformats.org/officeDocument/2006/relationships/image" Target="../media/image185.png"/><Relationship Id="rId10" Type="http://schemas.openxmlformats.org/officeDocument/2006/relationships/image" Target="../media/image172.png"/><Relationship Id="rId19" Type="http://schemas.openxmlformats.org/officeDocument/2006/relationships/image" Target="../media/image181.png"/><Relationship Id="rId4" Type="http://schemas.openxmlformats.org/officeDocument/2006/relationships/image" Target="../media/image8.png"/><Relationship Id="rId9" Type="http://schemas.openxmlformats.org/officeDocument/2006/relationships/image" Target="../media/image171.png"/><Relationship Id="rId14" Type="http://schemas.openxmlformats.org/officeDocument/2006/relationships/image" Target="../media/image176.png"/><Relationship Id="rId22" Type="http://schemas.openxmlformats.org/officeDocument/2006/relationships/image" Target="../media/image184.png"/></Relationships>
</file>

<file path=ppt/slides/_rels/slide18.xml.rels><?xml version="1.0" encoding="UTF-8" standalone="yes"?>
<Relationships xmlns="http://schemas.openxmlformats.org/package/2006/relationships"><Relationship Id="rId8" Type="http://schemas.openxmlformats.org/officeDocument/2006/relationships/image" Target="../media/image192.png"/><Relationship Id="rId13"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191.png"/><Relationship Id="rId12" Type="http://schemas.openxmlformats.org/officeDocument/2006/relationships/image" Target="../media/image19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90.png"/><Relationship Id="rId11" Type="http://schemas.openxmlformats.org/officeDocument/2006/relationships/image" Target="../media/image195.png"/><Relationship Id="rId5" Type="http://schemas.openxmlformats.org/officeDocument/2006/relationships/image" Target="../media/image189.png"/><Relationship Id="rId10" Type="http://schemas.openxmlformats.org/officeDocument/2006/relationships/image" Target="../media/image194.png"/><Relationship Id="rId4" Type="http://schemas.openxmlformats.org/officeDocument/2006/relationships/image" Target="../media/image8.png"/><Relationship Id="rId9" Type="http://schemas.openxmlformats.org/officeDocument/2006/relationships/image" Target="../media/image193.png"/></Relationships>
</file>

<file path=ppt/slides/_rels/slide19.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204.png"/><Relationship Id="rId18" Type="http://schemas.openxmlformats.org/officeDocument/2006/relationships/image" Target="../media/image209.png"/><Relationship Id="rId26" Type="http://schemas.openxmlformats.org/officeDocument/2006/relationships/image" Target="../media/image217.png"/><Relationship Id="rId3" Type="http://schemas.openxmlformats.org/officeDocument/2006/relationships/image" Target="../media/image1.png"/><Relationship Id="rId21" Type="http://schemas.openxmlformats.org/officeDocument/2006/relationships/image" Target="../media/image212.png"/><Relationship Id="rId7" Type="http://schemas.openxmlformats.org/officeDocument/2006/relationships/image" Target="../media/image92.png"/><Relationship Id="rId12" Type="http://schemas.openxmlformats.org/officeDocument/2006/relationships/image" Target="../media/image203.png"/><Relationship Id="rId17" Type="http://schemas.openxmlformats.org/officeDocument/2006/relationships/image" Target="../media/image208.png"/><Relationship Id="rId25" Type="http://schemas.openxmlformats.org/officeDocument/2006/relationships/image" Target="../media/image216.png"/><Relationship Id="rId2" Type="http://schemas.openxmlformats.org/officeDocument/2006/relationships/notesSlide" Target="../notesSlides/notesSlide18.xml"/><Relationship Id="rId16" Type="http://schemas.openxmlformats.org/officeDocument/2006/relationships/image" Target="../media/image207.png"/><Relationship Id="rId20" Type="http://schemas.openxmlformats.org/officeDocument/2006/relationships/image" Target="../media/image211.png"/><Relationship Id="rId29" Type="http://schemas.openxmlformats.org/officeDocument/2006/relationships/image" Target="../media/image220.png"/><Relationship Id="rId1" Type="http://schemas.openxmlformats.org/officeDocument/2006/relationships/slideLayout" Target="../slideLayouts/slideLayout1.xml"/><Relationship Id="rId6" Type="http://schemas.openxmlformats.org/officeDocument/2006/relationships/image" Target="../media/image198.png"/><Relationship Id="rId11" Type="http://schemas.openxmlformats.org/officeDocument/2006/relationships/image" Target="../media/image202.png"/><Relationship Id="rId24" Type="http://schemas.openxmlformats.org/officeDocument/2006/relationships/image" Target="../media/image215.png"/><Relationship Id="rId32" Type="http://schemas.openxmlformats.org/officeDocument/2006/relationships/image" Target="../media/image223.png"/><Relationship Id="rId5" Type="http://schemas.openxmlformats.org/officeDocument/2006/relationships/image" Target="../media/image197.png"/><Relationship Id="rId15" Type="http://schemas.openxmlformats.org/officeDocument/2006/relationships/image" Target="../media/image206.png"/><Relationship Id="rId23" Type="http://schemas.openxmlformats.org/officeDocument/2006/relationships/image" Target="../media/image214.png"/><Relationship Id="rId28" Type="http://schemas.openxmlformats.org/officeDocument/2006/relationships/image" Target="../media/image219.png"/><Relationship Id="rId10" Type="http://schemas.openxmlformats.org/officeDocument/2006/relationships/image" Target="../media/image201.png"/><Relationship Id="rId19" Type="http://schemas.openxmlformats.org/officeDocument/2006/relationships/image" Target="../media/image210.png"/><Relationship Id="rId31" Type="http://schemas.openxmlformats.org/officeDocument/2006/relationships/image" Target="../media/image222.png"/><Relationship Id="rId4" Type="http://schemas.openxmlformats.org/officeDocument/2006/relationships/image" Target="../media/image8.png"/><Relationship Id="rId9" Type="http://schemas.openxmlformats.org/officeDocument/2006/relationships/image" Target="../media/image200.png"/><Relationship Id="rId14" Type="http://schemas.openxmlformats.org/officeDocument/2006/relationships/image" Target="../media/image205.png"/><Relationship Id="rId22" Type="http://schemas.openxmlformats.org/officeDocument/2006/relationships/image" Target="../media/image213.png"/><Relationship Id="rId27" Type="http://schemas.openxmlformats.org/officeDocument/2006/relationships/image" Target="../media/image218.png"/><Relationship Id="rId30" Type="http://schemas.openxmlformats.org/officeDocument/2006/relationships/image" Target="../media/image22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27.png"/><Relationship Id="rId13" Type="http://schemas.openxmlformats.org/officeDocument/2006/relationships/image" Target="../media/image232.png"/><Relationship Id="rId18" Type="http://schemas.openxmlformats.org/officeDocument/2006/relationships/image" Target="../media/image236.png"/><Relationship Id="rId3" Type="http://schemas.openxmlformats.org/officeDocument/2006/relationships/image" Target="../media/image1.png"/><Relationship Id="rId7" Type="http://schemas.openxmlformats.org/officeDocument/2006/relationships/image" Target="../media/image226.png"/><Relationship Id="rId12" Type="http://schemas.openxmlformats.org/officeDocument/2006/relationships/image" Target="../media/image231.png"/><Relationship Id="rId17" Type="http://schemas.openxmlformats.org/officeDocument/2006/relationships/image" Target="../media/image235.png"/><Relationship Id="rId2" Type="http://schemas.openxmlformats.org/officeDocument/2006/relationships/notesSlide" Target="../notesSlides/notesSlide19.xml"/><Relationship Id="rId16" Type="http://schemas.openxmlformats.org/officeDocument/2006/relationships/image" Target="../media/image234.png"/><Relationship Id="rId20" Type="http://schemas.openxmlformats.org/officeDocument/2006/relationships/image" Target="../media/image238.png"/><Relationship Id="rId1" Type="http://schemas.openxmlformats.org/officeDocument/2006/relationships/slideLayout" Target="../slideLayouts/slideLayout1.xml"/><Relationship Id="rId6" Type="http://schemas.openxmlformats.org/officeDocument/2006/relationships/image" Target="../media/image225.png"/><Relationship Id="rId11" Type="http://schemas.openxmlformats.org/officeDocument/2006/relationships/image" Target="../media/image230.png"/><Relationship Id="rId5" Type="http://schemas.openxmlformats.org/officeDocument/2006/relationships/image" Target="../media/image224.png"/><Relationship Id="rId15" Type="http://schemas.openxmlformats.org/officeDocument/2006/relationships/image" Target="../media/image233.png"/><Relationship Id="rId10" Type="http://schemas.openxmlformats.org/officeDocument/2006/relationships/image" Target="../media/image229.png"/><Relationship Id="rId19" Type="http://schemas.openxmlformats.org/officeDocument/2006/relationships/image" Target="../media/image237.png"/><Relationship Id="rId4" Type="http://schemas.openxmlformats.org/officeDocument/2006/relationships/image" Target="../media/image8.png"/><Relationship Id="rId9" Type="http://schemas.openxmlformats.org/officeDocument/2006/relationships/image" Target="../media/image228.png"/><Relationship Id="rId14" Type="http://schemas.openxmlformats.org/officeDocument/2006/relationships/image" Target="../media/image200.png"/></Relationships>
</file>

<file path=ppt/slides/_rels/slide21.xml.rels><?xml version="1.0" encoding="UTF-8" standalone="yes"?>
<Relationships xmlns="http://schemas.openxmlformats.org/package/2006/relationships"><Relationship Id="rId8" Type="http://schemas.openxmlformats.org/officeDocument/2006/relationships/image" Target="../media/image242.png"/><Relationship Id="rId13" Type="http://schemas.openxmlformats.org/officeDocument/2006/relationships/image" Target="../media/image105.png"/><Relationship Id="rId3" Type="http://schemas.openxmlformats.org/officeDocument/2006/relationships/image" Target="../media/image1.png"/><Relationship Id="rId7" Type="http://schemas.openxmlformats.org/officeDocument/2006/relationships/image" Target="../media/image241.png"/><Relationship Id="rId12" Type="http://schemas.openxmlformats.org/officeDocument/2006/relationships/image" Target="../media/image246.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0.png"/><Relationship Id="rId11" Type="http://schemas.openxmlformats.org/officeDocument/2006/relationships/image" Target="../media/image245.png"/><Relationship Id="rId5" Type="http://schemas.openxmlformats.org/officeDocument/2006/relationships/image" Target="../media/image239.png"/><Relationship Id="rId10" Type="http://schemas.openxmlformats.org/officeDocument/2006/relationships/image" Target="../media/image244.png"/><Relationship Id="rId4" Type="http://schemas.openxmlformats.org/officeDocument/2006/relationships/image" Target="../media/image8.png"/><Relationship Id="rId9" Type="http://schemas.openxmlformats.org/officeDocument/2006/relationships/image" Target="../media/image243.png"/></Relationships>
</file>

<file path=ppt/slides/_rels/slide22.xml.rels><?xml version="1.0" encoding="UTF-8" standalone="yes"?>
<Relationships xmlns="http://schemas.openxmlformats.org/package/2006/relationships"><Relationship Id="rId8" Type="http://schemas.openxmlformats.org/officeDocument/2006/relationships/image" Target="../media/image250.png"/><Relationship Id="rId13" Type="http://schemas.openxmlformats.org/officeDocument/2006/relationships/image" Target="../media/image255.png"/><Relationship Id="rId3" Type="http://schemas.openxmlformats.org/officeDocument/2006/relationships/image" Target="../media/image1.png"/><Relationship Id="rId7" Type="http://schemas.openxmlformats.org/officeDocument/2006/relationships/image" Target="../media/image249.png"/><Relationship Id="rId12" Type="http://schemas.openxmlformats.org/officeDocument/2006/relationships/image" Target="../media/image254.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248.png"/><Relationship Id="rId11" Type="http://schemas.openxmlformats.org/officeDocument/2006/relationships/image" Target="../media/image253.pn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8.png"/><Relationship Id="rId9" Type="http://schemas.openxmlformats.org/officeDocument/2006/relationships/image" Target="../media/image251.png"/><Relationship Id="rId14" Type="http://schemas.openxmlformats.org/officeDocument/2006/relationships/image" Target="../media/image256.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png"/><Relationship Id="rId3" Type="http://schemas.openxmlformats.org/officeDocument/2006/relationships/image" Target="../media/image1.pn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5.xml"/><Relationship Id="rId16" Type="http://schemas.openxmlformats.org/officeDocument/2006/relationships/image" Target="../media/image20.png"/><Relationship Id="rId20" Type="http://schemas.openxmlformats.org/officeDocument/2006/relationships/image" Target="../media/image24.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png"/><Relationship Id="rId10" Type="http://schemas.openxmlformats.org/officeDocument/2006/relationships/image" Target="../media/image14.png"/><Relationship Id="rId19" Type="http://schemas.openxmlformats.org/officeDocument/2006/relationships/image" Target="../media/image23.png"/><Relationship Id="rId4" Type="http://schemas.openxmlformats.org/officeDocument/2006/relationships/image" Target="../media/image7.png"/><Relationship Id="rId9" Type="http://schemas.openxmlformats.org/officeDocument/2006/relationships/image" Target="../media/image13.png"/><Relationship Id="rId1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jpg"/><Relationship Id="rId4" Type="http://schemas.openxmlformats.org/officeDocument/2006/relationships/image" Target="../media/image41.png"/><Relationship Id="rId9" Type="http://schemas.openxmlformats.org/officeDocument/2006/relationships/image" Target="../media/image45.png"/></Relationships>
</file>

<file path=ppt/slides/_rels/slide7.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7.xml"/><Relationship Id="rId16"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8.png"/><Relationship Id="rId9" Type="http://schemas.openxmlformats.org/officeDocument/2006/relationships/image" Target="../media/image52.png"/><Relationship Id="rId14" Type="http://schemas.openxmlformats.org/officeDocument/2006/relationships/image" Target="../media/image57.png"/></Relationships>
</file>

<file path=ppt/slides/_rels/slide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8.png"/><Relationship Id="rId7" Type="http://schemas.openxmlformats.org/officeDocument/2006/relationships/image" Target="../media/image52.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3.png"/></Relationships>
</file>

<file path=ppt/slides/_rels/slide9.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63.png"/><Relationship Id="rId12" Type="http://schemas.openxmlformats.org/officeDocument/2006/relationships/image" Target="../media/image67.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66.png"/><Relationship Id="rId5" Type="http://schemas.openxmlformats.org/officeDocument/2006/relationships/image" Target="../media/image62.png"/><Relationship Id="rId10" Type="http://schemas.openxmlformats.org/officeDocument/2006/relationships/image" Target="../media/image42.png"/><Relationship Id="rId4" Type="http://schemas.openxmlformats.org/officeDocument/2006/relationships/image" Target="../media/image61.png"/><Relationship Id="rId9" Type="http://schemas.openxmlformats.org/officeDocument/2006/relationships/image" Target="../media/image6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781425"/>
            <a:ext cx="4389090" cy="19050"/>
          </a:xfrm>
          <a:prstGeom prst="rect">
            <a:avLst/>
          </a:prstGeom>
        </p:spPr>
      </p:pic>
      <p:pic>
        <p:nvPicPr>
          <p:cNvPr id="5" name="Image 3" descr="preencoded.png"/>
          <p:cNvPicPr>
            <a:picLocks noChangeAspect="1"/>
          </p:cNvPicPr>
          <p:nvPr/>
        </p:nvPicPr>
        <p:blipFill>
          <a:blip r:embed="rId6"/>
          <a:stretch>
            <a:fillRect/>
          </a:stretch>
        </p:blipFill>
        <p:spPr>
          <a:xfrm>
            <a:off x="6400800" y="1371600"/>
            <a:ext cx="3657600" cy="3657600"/>
          </a:xfrm>
          <a:prstGeom prst="rect">
            <a:avLst/>
          </a:prstGeom>
        </p:spPr>
      </p:pic>
      <p:pic>
        <p:nvPicPr>
          <p:cNvPr id="6" name="Image 4" descr="preencoded.png"/>
          <p:cNvPicPr>
            <a:picLocks noChangeAspect="1"/>
          </p:cNvPicPr>
          <p:nvPr/>
        </p:nvPicPr>
        <p:blipFill>
          <a:blip r:embed="rId7"/>
          <a:stretch>
            <a:fillRect/>
          </a:stretch>
        </p:blipFill>
        <p:spPr>
          <a:xfrm>
            <a:off x="8001000" y="2971800"/>
            <a:ext cx="3048000" cy="3048000"/>
          </a:xfrm>
          <a:prstGeom prst="rect">
            <a:avLst/>
          </a:prstGeom>
        </p:spPr>
      </p:pic>
      <p:pic>
        <p:nvPicPr>
          <p:cNvPr id="7" name="Image 5" descr="preencoded.png"/>
          <p:cNvPicPr>
            <a:picLocks noChangeAspect="1"/>
          </p:cNvPicPr>
          <p:nvPr/>
        </p:nvPicPr>
        <p:blipFill>
          <a:blip r:embed="rId8"/>
          <a:stretch>
            <a:fillRect/>
          </a:stretch>
        </p:blipFill>
        <p:spPr>
          <a:xfrm>
            <a:off x="6829256" y="1800057"/>
            <a:ext cx="4019887" cy="4019887"/>
          </a:xfrm>
          <a:prstGeom prst="rect">
            <a:avLst/>
          </a:prstGeom>
        </p:spPr>
      </p:pic>
      <p:sp>
        <p:nvSpPr>
          <p:cNvPr id="8" name="Text 0"/>
          <p:cNvSpPr/>
          <p:nvPr/>
        </p:nvSpPr>
        <p:spPr>
          <a:xfrm>
            <a:off x="609600" y="1876425"/>
            <a:ext cx="5486400" cy="1714500"/>
          </a:xfrm>
          <a:prstGeom prst="rect">
            <a:avLst/>
          </a:prstGeom>
          <a:noFill/>
          <a:ln/>
        </p:spPr>
        <p:txBody>
          <a:bodyPr vert="horz" wrap="square" lIns="0" tIns="0" rIns="0" bIns="0" rtlCol="0" anchor="t"/>
          <a:lstStyle/>
          <a:p>
            <a:pPr marL="0" indent="0">
              <a:lnSpc>
                <a:spcPts val="4500"/>
              </a:lnSpc>
              <a:buNone/>
            </a:pPr>
            <a:r>
              <a:rPr lang="en-US" sz="3600" b="1" dirty="0">
                <a:solidFill>
                  <a:srgbClr val="FFFFFF"/>
                </a:solidFill>
                <a:latin typeface="Roboto" pitchFamily="34" charset="0"/>
                <a:ea typeface="Roboto" pitchFamily="34" charset="-122"/>
                <a:cs typeface="Roboto" pitchFamily="34" charset="-120"/>
              </a:rPr>
              <a:t>Design and Control of a
5-DOF LEGO EV3 Manipulator</a:t>
            </a:r>
            <a:endParaRPr lang="en-US" sz="3600" dirty="0"/>
          </a:p>
        </p:txBody>
      </p:sp>
      <p:sp>
        <p:nvSpPr>
          <p:cNvPr id="9" name="Text 1"/>
          <p:cNvSpPr/>
          <p:nvPr/>
        </p:nvSpPr>
        <p:spPr>
          <a:xfrm>
            <a:off x="609600" y="4076700"/>
            <a:ext cx="5486400" cy="609600"/>
          </a:xfrm>
          <a:prstGeom prst="rect">
            <a:avLst/>
          </a:prstGeom>
          <a:noFill/>
          <a:ln/>
        </p:spPr>
        <p:txBody>
          <a:bodyPr vert="horz" wrap="square" lIns="0" tIns="0" rIns="0" bIns="0" rtlCol="0" anchor="t"/>
          <a:lstStyle/>
          <a:p>
            <a:pPr marL="0" indent="0">
              <a:lnSpc>
                <a:spcPts val="2400"/>
              </a:lnSpc>
              <a:buNone/>
            </a:pPr>
            <a:r>
              <a:rPr lang="en-US" sz="2000" dirty="0">
                <a:solidFill>
                  <a:srgbClr val="D1D5DB"/>
                </a:solidFill>
                <a:latin typeface="Roboto" pitchFamily="34" charset="0"/>
                <a:ea typeface="Roboto" pitchFamily="34" charset="-122"/>
                <a:cs typeface="Roboto" pitchFamily="34" charset="-120"/>
              </a:rPr>
              <a:t>An Academic Engineering Approach to Rapid Prototyping</a:t>
            </a:r>
            <a:endParaRPr lang="en-US" sz="2000" dirty="0"/>
          </a:p>
        </p:txBody>
      </p:sp>
      <p:sp>
        <p:nvSpPr>
          <p:cNvPr id="10" name="Text 2"/>
          <p:cNvSpPr/>
          <p:nvPr/>
        </p:nvSpPr>
        <p:spPr>
          <a:xfrm>
            <a:off x="609600" y="5649098"/>
            <a:ext cx="3444607" cy="561459"/>
          </a:xfrm>
          <a:prstGeom prst="rect">
            <a:avLst/>
          </a:prstGeom>
          <a:noFill/>
          <a:ln/>
        </p:spPr>
        <p:txBody>
          <a:bodyPr vert="horz" wrap="square" lIns="0" tIns="0" rIns="0" bIns="0" rtlCol="0" anchor="t"/>
          <a:lstStyle/>
          <a:p>
            <a:pPr>
              <a:lnSpc>
                <a:spcPts val="2100"/>
              </a:lnSpc>
            </a:pPr>
            <a:r>
              <a:rPr lang="en-US" sz="1600" b="1" dirty="0"/>
              <a:t>R13522870 </a:t>
            </a:r>
            <a:r>
              <a:rPr lang="en-US" sz="1600" b="1" dirty="0" err="1"/>
              <a:t>李穎其</a:t>
            </a:r>
            <a:r>
              <a:rPr lang="en-US" sz="1600" b="1" dirty="0"/>
              <a:t>	R14522807 林祖佑</a:t>
            </a:r>
          </a:p>
          <a:p>
            <a:pPr>
              <a:lnSpc>
                <a:spcPts val="2100"/>
              </a:lnSpc>
            </a:pPr>
            <a:r>
              <a:rPr lang="en-US" sz="1600" b="1" dirty="0"/>
              <a:t>B12611017</a:t>
            </a:r>
            <a:r>
              <a:rPr lang="zh-TW" altLang="en-US" sz="1600" b="1" dirty="0"/>
              <a:t> </a:t>
            </a:r>
            <a:r>
              <a:rPr lang="en-US" sz="1600" b="1" dirty="0" err="1"/>
              <a:t>戴子寓</a:t>
            </a:r>
            <a:r>
              <a:rPr lang="en-US" sz="1600" b="1" dirty="0"/>
              <a:t>	R14522542</a:t>
            </a:r>
            <a:r>
              <a:rPr lang="zh-TW" altLang="en-US" sz="1600" b="1" dirty="0"/>
              <a:t> </a:t>
            </a:r>
            <a:r>
              <a:rPr lang="en-US" sz="1600" b="1" dirty="0" err="1"/>
              <a:t>蔡承儒</a:t>
            </a:r>
            <a:r>
              <a:rPr lang="zh-TW" altLang="en-US" sz="1600" b="1" dirty="0"/>
              <a:t> </a:t>
            </a:r>
            <a:endParaRPr lang="en-US" sz="1600" b="1" dirty="0"/>
          </a:p>
        </p:txBody>
      </p:sp>
      <p:sp>
        <p:nvSpPr>
          <p:cNvPr id="11" name="Text 3"/>
          <p:cNvSpPr/>
          <p:nvPr/>
        </p:nvSpPr>
        <p:spPr>
          <a:xfrm>
            <a:off x="521466" y="5172075"/>
            <a:ext cx="1472588" cy="391041"/>
          </a:xfrm>
          <a:prstGeom prst="rect">
            <a:avLst/>
          </a:prstGeom>
          <a:noFill/>
          <a:ln/>
        </p:spPr>
        <p:txBody>
          <a:bodyPr vert="horz" wrap="square" lIns="0" tIns="0" rIns="0" bIns="0" rtlCol="0" anchor="t"/>
          <a:lstStyle/>
          <a:p>
            <a:pPr marL="0" indent="0" algn="ctr">
              <a:buNone/>
            </a:pPr>
            <a:r>
              <a:rPr lang="en-US" sz="2000" b="1" dirty="0">
                <a:solidFill>
                  <a:schemeClr val="bg1"/>
                </a:solidFill>
                <a:latin typeface="Roboto" pitchFamily="34" charset="0"/>
                <a:ea typeface="Roboto" pitchFamily="34" charset="-122"/>
                <a:cs typeface="Roboto" pitchFamily="34" charset="-120"/>
              </a:rPr>
              <a:t>機器人簡介</a:t>
            </a:r>
            <a:endParaRPr lang="en-US" sz="2000" b="1" dirty="0">
              <a:solidFill>
                <a:schemeClr val="bg1"/>
              </a:solidFill>
            </a:endParaRPr>
          </a:p>
        </p:txBody>
      </p:sp>
      <p:sp>
        <p:nvSpPr>
          <p:cNvPr id="12" name="Text 4"/>
          <p:cNvSpPr/>
          <p:nvPr/>
        </p:nvSpPr>
        <p:spPr>
          <a:xfrm>
            <a:off x="10820400" y="6438900"/>
            <a:ext cx="914400" cy="228600"/>
          </a:xfrm>
          <a:prstGeom prst="rect">
            <a:avLst/>
          </a:prstGeom>
          <a:noFill/>
          <a:ln/>
        </p:spPr>
        <p:txBody>
          <a:bodyPr vert="horz" wrap="square" lIns="0" tIns="0" rIns="0" bIns="0" rtlCol="0" anchor="t"/>
          <a:lstStyle/>
          <a:p>
            <a:pPr marL="0" indent="0">
              <a:lnSpc>
                <a:spcPts val="1800"/>
              </a:lnSpc>
              <a:buNone/>
            </a:pPr>
            <a:r>
              <a:rPr lang="en-US" sz="1200" dirty="0">
                <a:solidFill>
                  <a:srgbClr val="9CA3AF"/>
                </a:solidFill>
                <a:latin typeface="Roboto" pitchFamily="34" charset="0"/>
                <a:ea typeface="Roboto" pitchFamily="34" charset="-122"/>
                <a:cs typeface="Roboto" pitchFamily="34" charset="-120"/>
              </a:rPr>
              <a:t>2025-12-13</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152400" y="-17145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6" name="Image 4" descr="preencoded.png"/>
          <p:cNvPicPr>
            <a:picLocks noChangeAspect="1"/>
          </p:cNvPicPr>
          <p:nvPr/>
        </p:nvPicPr>
        <p:blipFill>
          <a:blip r:embed="rId5"/>
          <a:stretch>
            <a:fillRect/>
          </a:stretch>
        </p:blipFill>
        <p:spPr>
          <a:xfrm>
            <a:off x="457200" y="2095500"/>
            <a:ext cx="5334000" cy="2171700"/>
          </a:xfrm>
          <a:prstGeom prst="rect">
            <a:avLst/>
          </a:prstGeom>
        </p:spPr>
      </p:pic>
      <p:pic>
        <p:nvPicPr>
          <p:cNvPr id="7" name="Image 5" descr="preencoded.png"/>
          <p:cNvPicPr>
            <a:picLocks noChangeAspect="1"/>
          </p:cNvPicPr>
          <p:nvPr/>
        </p:nvPicPr>
        <p:blipFill>
          <a:blip r:embed="rId6"/>
          <a:stretch>
            <a:fillRect/>
          </a:stretch>
        </p:blipFill>
        <p:spPr>
          <a:xfrm>
            <a:off x="609600" y="4648200"/>
            <a:ext cx="381000" cy="381000"/>
          </a:xfrm>
          <a:prstGeom prst="rect">
            <a:avLst/>
          </a:prstGeom>
        </p:spPr>
      </p:pic>
      <p:pic>
        <p:nvPicPr>
          <p:cNvPr id="8" name="Image 6" descr="preencoded.png"/>
          <p:cNvPicPr>
            <a:picLocks noChangeAspect="1"/>
          </p:cNvPicPr>
          <p:nvPr/>
        </p:nvPicPr>
        <p:blipFill>
          <a:blip r:embed="rId7"/>
          <a:stretch>
            <a:fillRect/>
          </a:stretch>
        </p:blipFill>
        <p:spPr>
          <a:xfrm>
            <a:off x="714375" y="4762500"/>
            <a:ext cx="171450" cy="152400"/>
          </a:xfrm>
          <a:prstGeom prst="rect">
            <a:avLst/>
          </a:prstGeom>
        </p:spPr>
      </p:pic>
      <p:pic>
        <p:nvPicPr>
          <p:cNvPr id="9" name="Image 7" descr="preencoded.png"/>
          <p:cNvPicPr>
            <a:picLocks noChangeAspect="1"/>
          </p:cNvPicPr>
          <p:nvPr/>
        </p:nvPicPr>
        <p:blipFill>
          <a:blip r:embed="rId8"/>
          <a:stretch>
            <a:fillRect/>
          </a:stretch>
        </p:blipFill>
        <p:spPr>
          <a:xfrm>
            <a:off x="609600" y="5562600"/>
            <a:ext cx="5334000" cy="571500"/>
          </a:xfrm>
          <a:prstGeom prst="rect">
            <a:avLst/>
          </a:prstGeom>
        </p:spPr>
      </p:pic>
      <p:pic>
        <p:nvPicPr>
          <p:cNvPr id="12" name="Image 10" descr="preencoded.png"/>
          <p:cNvPicPr>
            <a:picLocks noChangeAspect="1"/>
          </p:cNvPicPr>
          <p:nvPr/>
        </p:nvPicPr>
        <p:blipFill>
          <a:blip r:embed="rId9"/>
          <a:stretch>
            <a:fillRect/>
          </a:stretch>
        </p:blipFill>
        <p:spPr>
          <a:xfrm>
            <a:off x="6248400" y="2171700"/>
            <a:ext cx="5334000" cy="1905000"/>
          </a:xfrm>
          <a:prstGeom prst="rect">
            <a:avLst/>
          </a:prstGeom>
        </p:spPr>
      </p:pic>
      <p:pic>
        <p:nvPicPr>
          <p:cNvPr id="13" name="Image 11" descr="preencoded.png"/>
          <p:cNvPicPr>
            <a:picLocks noChangeAspect="1"/>
          </p:cNvPicPr>
          <p:nvPr/>
        </p:nvPicPr>
        <p:blipFill>
          <a:blip r:embed="rId10"/>
          <a:stretch>
            <a:fillRect/>
          </a:stretch>
        </p:blipFill>
        <p:spPr>
          <a:xfrm>
            <a:off x="6248400" y="4305300"/>
            <a:ext cx="5334000" cy="1676400"/>
          </a:xfrm>
          <a:prstGeom prst="rect">
            <a:avLst/>
          </a:prstGeom>
        </p:spPr>
      </p:pic>
      <p:pic>
        <p:nvPicPr>
          <p:cNvPr id="14" name="Image 12" descr="preencoded.png"/>
          <p:cNvPicPr>
            <a:picLocks noChangeAspect="1"/>
          </p:cNvPicPr>
          <p:nvPr/>
        </p:nvPicPr>
        <p:blipFill>
          <a:blip r:embed="rId11"/>
          <a:stretch>
            <a:fillRect/>
          </a:stretch>
        </p:blipFill>
        <p:spPr>
          <a:xfrm>
            <a:off x="6438900" y="4533900"/>
            <a:ext cx="190500" cy="190500"/>
          </a:xfrm>
          <a:prstGeom prst="rect">
            <a:avLst/>
          </a:prstGeom>
        </p:spPr>
      </p:pic>
      <p:pic>
        <p:nvPicPr>
          <p:cNvPr id="15" name="Image 13" descr="preencoded.png"/>
          <p:cNvPicPr>
            <a:picLocks noChangeAspect="1"/>
          </p:cNvPicPr>
          <p:nvPr/>
        </p:nvPicPr>
        <p:blipFill>
          <a:blip r:embed="rId12"/>
          <a:stretch>
            <a:fillRect/>
          </a:stretch>
        </p:blipFill>
        <p:spPr>
          <a:xfrm>
            <a:off x="6438900" y="4953000"/>
            <a:ext cx="114300" cy="152400"/>
          </a:xfrm>
          <a:prstGeom prst="rect">
            <a:avLst/>
          </a:prstGeom>
        </p:spPr>
      </p:pic>
      <p:pic>
        <p:nvPicPr>
          <p:cNvPr id="16" name="Image 14" descr="preencoded.png"/>
          <p:cNvPicPr>
            <a:picLocks noChangeAspect="1"/>
          </p:cNvPicPr>
          <p:nvPr/>
        </p:nvPicPr>
        <p:blipFill>
          <a:blip r:embed="rId12"/>
          <a:stretch>
            <a:fillRect/>
          </a:stretch>
        </p:blipFill>
        <p:spPr>
          <a:xfrm>
            <a:off x="6438900" y="5295900"/>
            <a:ext cx="114300" cy="152400"/>
          </a:xfrm>
          <a:prstGeom prst="rect">
            <a:avLst/>
          </a:prstGeom>
        </p:spPr>
      </p:pic>
      <p:pic>
        <p:nvPicPr>
          <p:cNvPr id="17" name="Image 15" descr="preencoded.png"/>
          <p:cNvPicPr>
            <a:picLocks noChangeAspect="1"/>
          </p:cNvPicPr>
          <p:nvPr/>
        </p:nvPicPr>
        <p:blipFill>
          <a:blip r:embed="rId12"/>
          <a:stretch>
            <a:fillRect/>
          </a:stretch>
        </p:blipFill>
        <p:spPr>
          <a:xfrm>
            <a:off x="6438900" y="5638800"/>
            <a:ext cx="114300"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zh-TW" sz="2800" b="1" noProof="0" dirty="0">
                <a:solidFill>
                  <a:srgbClr val="FFFFFF"/>
                </a:solidFill>
                <a:latin typeface="Roboto" pitchFamily="34" charset="0"/>
                <a:ea typeface="Roboto" pitchFamily="34" charset="-122"/>
                <a:cs typeface="Roboto" pitchFamily="34" charset="-120"/>
              </a:rPr>
              <a:t>正向運動學 – 轉換矩陣運算</a:t>
            </a:r>
            <a:endParaRPr lang="zh-TW" sz="2800" noProof="0" dirty="0"/>
          </a:p>
        </p:txBody>
      </p:sp>
      <p:grpSp>
        <p:nvGrpSpPr>
          <p:cNvPr id="44" name="Group 43">
            <a:extLst>
              <a:ext uri="{FF2B5EF4-FFF2-40B4-BE49-F238E27FC236}">
                <a16:creationId xmlns:a16="http://schemas.microsoft.com/office/drawing/2014/main" id="{A814B7D1-E332-2506-8453-20D2749456D2}"/>
              </a:ext>
            </a:extLst>
          </p:cNvPr>
          <p:cNvGrpSpPr/>
          <p:nvPr/>
        </p:nvGrpSpPr>
        <p:grpSpPr>
          <a:xfrm>
            <a:off x="609600" y="1181100"/>
            <a:ext cx="2141220" cy="381000"/>
            <a:chOff x="609600" y="1257300"/>
            <a:chExt cx="2141220" cy="381000"/>
          </a:xfrm>
        </p:grpSpPr>
        <p:pic>
          <p:nvPicPr>
            <p:cNvPr id="4" name="Image 2" descr="preencoded.png"/>
            <p:cNvPicPr>
              <a:picLocks noChangeAspect="1"/>
            </p:cNvPicPr>
            <p:nvPr/>
          </p:nvPicPr>
          <p:blipFill>
            <a:blip r:embed="rId13"/>
            <a:stretch>
              <a:fillRect/>
            </a:stretch>
          </p:blipFill>
          <p:spPr>
            <a:xfrm>
              <a:off x="609600" y="1257300"/>
              <a:ext cx="381000" cy="381000"/>
            </a:xfrm>
            <a:prstGeom prst="rect">
              <a:avLst/>
            </a:prstGeom>
          </p:spPr>
        </p:pic>
        <p:pic>
          <p:nvPicPr>
            <p:cNvPr id="5" name="Image 3" descr="preencoded.png"/>
            <p:cNvPicPr>
              <a:picLocks noChangeAspect="1"/>
            </p:cNvPicPr>
            <p:nvPr/>
          </p:nvPicPr>
          <p:blipFill>
            <a:blip r:embed="rId14"/>
            <a:stretch>
              <a:fillRect/>
            </a:stretch>
          </p:blipFill>
          <p:spPr>
            <a:xfrm>
              <a:off x="723900" y="1371600"/>
              <a:ext cx="152400" cy="152400"/>
            </a:xfrm>
            <a:prstGeom prst="rect">
              <a:avLst/>
            </a:prstGeom>
          </p:spPr>
        </p:pic>
        <p:sp>
          <p:nvSpPr>
            <p:cNvPr id="19" name="Text 1"/>
            <p:cNvSpPr/>
            <p:nvPr/>
          </p:nvSpPr>
          <p:spPr>
            <a:xfrm>
              <a:off x="1104900" y="1295400"/>
              <a:ext cx="1645920" cy="304800"/>
            </a:xfrm>
            <a:prstGeom prst="rect">
              <a:avLst/>
            </a:prstGeom>
            <a:noFill/>
            <a:ln/>
          </p:spPr>
          <p:txBody>
            <a:bodyPr vert="horz" wrap="square" lIns="0" tIns="0" rIns="0" bIns="0" rtlCol="0" anchor="t"/>
            <a:lstStyle/>
            <a:p>
              <a:pPr marL="0" indent="0">
                <a:buNone/>
              </a:pPr>
              <a:r>
                <a:rPr lang="en-US" sz="1800" b="1" dirty="0">
                  <a:solidFill>
                    <a:srgbClr val="FFFFFF"/>
                  </a:solidFill>
                  <a:latin typeface="Roboto" pitchFamily="34" charset="0"/>
                  <a:ea typeface="Roboto" pitchFamily="34" charset="-122"/>
                  <a:cs typeface="Roboto" pitchFamily="34" charset="-120"/>
                </a:rPr>
                <a:t>單一變換矩陣</a:t>
              </a:r>
              <a:endParaRPr lang="en-US" sz="1800" dirty="0"/>
            </a:p>
          </p:txBody>
        </p:sp>
      </p:grpSp>
      <p:sp>
        <p:nvSpPr>
          <p:cNvPr id="20" name="Text 2"/>
          <p:cNvSpPr/>
          <p:nvPr/>
        </p:nvSpPr>
        <p:spPr>
          <a:xfrm>
            <a:off x="6096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每個連桿之間的齊次變換矩陣由D-H參數定義：</a:t>
            </a:r>
            <a:endParaRPr lang="en-US" sz="1200" dirty="0"/>
          </a:p>
        </p:txBody>
      </p:sp>
      <p:sp>
        <p:nvSpPr>
          <p:cNvPr id="25" name="Text 7"/>
          <p:cNvSpPr/>
          <p:nvPr/>
        </p:nvSpPr>
        <p:spPr>
          <a:xfrm>
            <a:off x="9144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        </a:t>
            </a:r>
            <a:endParaRPr lang="en-US" sz="1350" dirty="0"/>
          </a:p>
        </p:txBody>
      </p:sp>
      <p:sp>
        <p:nvSpPr>
          <p:cNvPr id="28" name="Text 10"/>
          <p:cNvSpPr/>
          <p:nvPr/>
        </p:nvSpPr>
        <p:spPr>
          <a:xfrm>
            <a:off x="1104900" y="4686300"/>
            <a:ext cx="1645920" cy="304800"/>
          </a:xfrm>
          <a:prstGeom prst="rect">
            <a:avLst/>
          </a:prstGeom>
          <a:noFill/>
          <a:ln/>
        </p:spPr>
        <p:txBody>
          <a:bodyPr vert="horz" wrap="square" lIns="0" tIns="0" rIns="0" bIns="0" rtlCol="0" anchor="t"/>
          <a:lstStyle/>
          <a:p>
            <a:pPr marL="0" indent="0">
              <a:buNone/>
            </a:pPr>
            <a:r>
              <a:rPr lang="en-US" sz="1800" b="1" dirty="0">
                <a:solidFill>
                  <a:srgbClr val="FFFFFF"/>
                </a:solidFill>
                <a:latin typeface="Roboto" pitchFamily="34" charset="0"/>
                <a:ea typeface="Roboto" pitchFamily="34" charset="-122"/>
                <a:cs typeface="Roboto" pitchFamily="34" charset="-120"/>
              </a:rPr>
              <a:t>總體變換矩陣</a:t>
            </a:r>
            <a:endParaRPr lang="en-US" sz="1800" dirty="0"/>
          </a:p>
        </p:txBody>
      </p:sp>
      <p:sp>
        <p:nvSpPr>
          <p:cNvPr id="29" name="Text 11"/>
          <p:cNvSpPr/>
          <p:nvPr/>
        </p:nvSpPr>
        <p:spPr>
          <a:xfrm>
            <a:off x="609600" y="51816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從基座到末端效應器的總齊次變換矩陣：</a:t>
            </a:r>
            <a:endParaRPr lang="en-US" sz="1200" dirty="0"/>
          </a:p>
        </p:txBody>
      </p:sp>
      <p:sp>
        <p:nvSpPr>
          <p:cNvPr id="30" name="Text 12"/>
          <p:cNvSpPr/>
          <p:nvPr/>
        </p:nvSpPr>
        <p:spPr>
          <a:xfrm>
            <a:off x="762000" y="57150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3C5FD"/>
                </a:solidFill>
                <a:latin typeface="Roboto" pitchFamily="34" charset="0"/>
                <a:ea typeface="Roboto" pitchFamily="34" charset="-122"/>
                <a:cs typeface="Roboto" pitchFamily="34" charset="-120"/>
              </a:rPr>
              <a:t>T₁⁰</a:t>
            </a:r>
            <a:r>
              <a:rPr lang="en-US" sz="1350" dirty="0">
                <a:solidFill>
                  <a:srgbClr val="FFFFFF"/>
                </a:solidFill>
                <a:latin typeface="Roboto" pitchFamily="34" charset="0"/>
                <a:ea typeface="Roboto" pitchFamily="34" charset="-122"/>
                <a:cs typeface="Roboto" pitchFamily="34" charset="-120"/>
              </a:rPr>
              <a:t>(θ₁) · </a:t>
            </a:r>
            <a:r>
              <a:rPr lang="en-US" sz="1350" dirty="0">
                <a:solidFill>
                  <a:srgbClr val="93C5FD"/>
                </a:solidFill>
                <a:latin typeface="Roboto" pitchFamily="34" charset="0"/>
                <a:ea typeface="Roboto" pitchFamily="34" charset="-122"/>
                <a:cs typeface="Roboto" pitchFamily="34" charset="-120"/>
              </a:rPr>
              <a:t>T₂¹</a:t>
            </a:r>
            <a:r>
              <a:rPr lang="en-US" sz="1350" dirty="0">
                <a:solidFill>
                  <a:srgbClr val="FFFFFF"/>
                </a:solidFill>
                <a:latin typeface="Roboto" pitchFamily="34" charset="0"/>
                <a:ea typeface="Roboto" pitchFamily="34" charset="-122"/>
                <a:cs typeface="Roboto" pitchFamily="34" charset="-120"/>
              </a:rPr>
              <a:t>(θ₂) · </a:t>
            </a:r>
            <a:r>
              <a:rPr lang="en-US" sz="1350" dirty="0">
                <a:solidFill>
                  <a:srgbClr val="93C5FD"/>
                </a:solidFill>
                <a:latin typeface="Roboto" pitchFamily="34" charset="0"/>
                <a:ea typeface="Roboto" pitchFamily="34" charset="-122"/>
                <a:cs typeface="Roboto" pitchFamily="34" charset="-120"/>
              </a:rPr>
              <a:t>T₃²</a:t>
            </a:r>
            <a:r>
              <a:rPr lang="en-US" sz="1350" dirty="0">
                <a:solidFill>
                  <a:srgbClr val="FFFFFF"/>
                </a:solidFill>
                <a:latin typeface="Roboto" pitchFamily="34" charset="0"/>
                <a:ea typeface="Roboto" pitchFamily="34" charset="-122"/>
                <a:cs typeface="Roboto" pitchFamily="34" charset="-120"/>
              </a:rPr>
              <a:t>(θ₃) · </a:t>
            </a:r>
            <a:r>
              <a:rPr lang="en-US" sz="1350" dirty="0">
                <a:solidFill>
                  <a:srgbClr val="93C5FD"/>
                </a:solidFill>
                <a:latin typeface="Roboto" pitchFamily="34" charset="0"/>
                <a:ea typeface="Roboto" pitchFamily="34" charset="-122"/>
                <a:cs typeface="Roboto" pitchFamily="34" charset="-120"/>
              </a:rPr>
              <a:t>T₄³</a:t>
            </a:r>
            <a:r>
              <a:rPr lang="en-US" sz="1350" dirty="0">
                <a:solidFill>
                  <a:srgbClr val="FFFFFF"/>
                </a:solidFill>
                <a:latin typeface="Roboto" pitchFamily="34" charset="0"/>
                <a:ea typeface="Roboto" pitchFamily="34" charset="-122"/>
                <a:cs typeface="Roboto" pitchFamily="34" charset="-120"/>
              </a:rPr>
              <a:t>(θ₄) · </a:t>
            </a:r>
            <a:r>
              <a:rPr lang="en-US" sz="1350" dirty="0">
                <a:solidFill>
                  <a:srgbClr val="93C5FD"/>
                </a:solidFill>
                <a:latin typeface="Roboto" pitchFamily="34" charset="0"/>
                <a:ea typeface="Roboto" pitchFamily="34" charset="-122"/>
                <a:cs typeface="Roboto" pitchFamily="34" charset="-120"/>
              </a:rPr>
              <a:t>T₅⁴</a:t>
            </a:r>
            <a:r>
              <a:rPr lang="en-US" sz="1350" dirty="0">
                <a:solidFill>
                  <a:srgbClr val="FFFFFF"/>
                </a:solidFill>
                <a:latin typeface="Roboto" pitchFamily="34" charset="0"/>
                <a:ea typeface="Roboto" pitchFamily="34" charset="-122"/>
                <a:cs typeface="Roboto" pitchFamily="34" charset="-120"/>
              </a:rPr>
              <a:t>(θ₅)</a:t>
            </a:r>
            <a:endParaRPr lang="en-US" sz="1350" dirty="0"/>
          </a:p>
        </p:txBody>
      </p:sp>
      <p:grpSp>
        <p:nvGrpSpPr>
          <p:cNvPr id="45" name="Group 44">
            <a:extLst>
              <a:ext uri="{FF2B5EF4-FFF2-40B4-BE49-F238E27FC236}">
                <a16:creationId xmlns:a16="http://schemas.microsoft.com/office/drawing/2014/main" id="{9DF14813-02E4-314E-A270-300F84621DFB}"/>
              </a:ext>
            </a:extLst>
          </p:cNvPr>
          <p:cNvGrpSpPr/>
          <p:nvPr/>
        </p:nvGrpSpPr>
        <p:grpSpPr>
          <a:xfrm>
            <a:off x="6248400" y="1143000"/>
            <a:ext cx="2964180" cy="381000"/>
            <a:chOff x="6248400" y="1257300"/>
            <a:chExt cx="2964180" cy="381000"/>
          </a:xfrm>
        </p:grpSpPr>
        <p:pic>
          <p:nvPicPr>
            <p:cNvPr id="10" name="Image 8" descr="preencoded.png"/>
            <p:cNvPicPr>
              <a:picLocks noChangeAspect="1"/>
            </p:cNvPicPr>
            <p:nvPr/>
          </p:nvPicPr>
          <p:blipFill>
            <a:blip r:embed="rId15"/>
            <a:stretch>
              <a:fillRect/>
            </a:stretch>
          </p:blipFill>
          <p:spPr>
            <a:xfrm>
              <a:off x="6248400" y="1257300"/>
              <a:ext cx="381000" cy="381000"/>
            </a:xfrm>
            <a:prstGeom prst="rect">
              <a:avLst/>
            </a:prstGeom>
          </p:spPr>
        </p:pic>
        <p:pic>
          <p:nvPicPr>
            <p:cNvPr id="11" name="Image 9" descr="preencoded.png"/>
            <p:cNvPicPr>
              <a:picLocks noChangeAspect="1"/>
            </p:cNvPicPr>
            <p:nvPr/>
          </p:nvPicPr>
          <p:blipFill>
            <a:blip r:embed="rId16"/>
            <a:stretch>
              <a:fillRect/>
            </a:stretch>
          </p:blipFill>
          <p:spPr>
            <a:xfrm>
              <a:off x="6343650" y="1371600"/>
              <a:ext cx="190500" cy="152400"/>
            </a:xfrm>
            <a:prstGeom prst="rect">
              <a:avLst/>
            </a:prstGeom>
          </p:spPr>
        </p:pic>
        <p:sp>
          <p:nvSpPr>
            <p:cNvPr id="31" name="Text 13"/>
            <p:cNvSpPr/>
            <p:nvPr/>
          </p:nvSpPr>
          <p:spPr>
            <a:xfrm>
              <a:off x="6743700" y="1295400"/>
              <a:ext cx="2468880" cy="304800"/>
            </a:xfrm>
            <a:prstGeom prst="rect">
              <a:avLst/>
            </a:prstGeom>
            <a:noFill/>
            <a:ln/>
          </p:spPr>
          <p:txBody>
            <a:bodyPr vert="horz" wrap="square" lIns="0" tIns="0" rIns="0" bIns="0" rtlCol="0" anchor="t"/>
            <a:lstStyle/>
            <a:p>
              <a:pPr marL="0" indent="0">
                <a:buNone/>
              </a:pPr>
              <a:r>
                <a:rPr lang="en-US" sz="1800" b="1" dirty="0">
                  <a:solidFill>
                    <a:srgbClr val="FFFFFF"/>
                  </a:solidFill>
                  <a:latin typeface="Roboto" pitchFamily="34" charset="0"/>
                  <a:ea typeface="Roboto" pitchFamily="34" charset="-122"/>
                  <a:cs typeface="Roboto" pitchFamily="34" charset="-120"/>
                </a:rPr>
                <a:t>末端效應器位姿公式</a:t>
              </a:r>
              <a:endParaRPr lang="en-US" sz="1800" dirty="0"/>
            </a:p>
          </p:txBody>
        </p:sp>
      </p:grpSp>
      <p:sp>
        <p:nvSpPr>
          <p:cNvPr id="32" name="Text 14"/>
          <p:cNvSpPr/>
          <p:nvPr/>
        </p:nvSpPr>
        <p:spPr>
          <a:xfrm>
            <a:off x="62484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最終化簡後的4×4矩陣將包含末端效應器的位置(Pₓ, Pᵧ, P_z)和姿態：</a:t>
            </a:r>
            <a:endParaRPr lang="en-US" sz="1200" dirty="0"/>
          </a:p>
        </p:txBody>
      </p:sp>
      <p:sp>
        <p:nvSpPr>
          <p:cNvPr id="33" name="Text 15"/>
          <p:cNvSpPr/>
          <p:nvPr/>
        </p:nvSpPr>
        <p:spPr>
          <a:xfrm>
            <a:off x="64008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4" name="Text 16"/>
          <p:cNvSpPr/>
          <p:nvPr/>
        </p:nvSpPr>
        <p:spPr>
          <a:xfrm>
            <a:off x="65532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R₁₁    R₁₂    R₁₃    Pₓ</a:t>
            </a:r>
            <a:endParaRPr lang="en-US" sz="1350" dirty="0"/>
          </a:p>
        </p:txBody>
      </p:sp>
      <p:sp>
        <p:nvSpPr>
          <p:cNvPr id="35" name="Text 17"/>
          <p:cNvSpPr/>
          <p:nvPr/>
        </p:nvSpPr>
        <p:spPr>
          <a:xfrm>
            <a:off x="6553200" y="28575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R₂₁    R₂₂    R₂₃    Pᵧ</a:t>
            </a:r>
            <a:endParaRPr lang="en-US" sz="1350" dirty="0"/>
          </a:p>
        </p:txBody>
      </p:sp>
      <p:sp>
        <p:nvSpPr>
          <p:cNvPr id="36" name="Text 18"/>
          <p:cNvSpPr/>
          <p:nvPr/>
        </p:nvSpPr>
        <p:spPr>
          <a:xfrm>
            <a:off x="6553200" y="31242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R₃₁    R₃₂    R₃₃    P_z</a:t>
            </a:r>
            <a:endParaRPr lang="en-US" sz="1350" dirty="0"/>
          </a:p>
        </p:txBody>
      </p:sp>
      <p:sp>
        <p:nvSpPr>
          <p:cNvPr id="37" name="Text 19"/>
          <p:cNvSpPr/>
          <p:nvPr/>
        </p:nvSpPr>
        <p:spPr>
          <a:xfrm>
            <a:off x="65532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38" name="Text 20"/>
          <p:cNvSpPr/>
          <p:nvPr/>
        </p:nvSpPr>
        <p:spPr>
          <a:xfrm>
            <a:off x="6400800" y="36576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9" name="Text 21"/>
          <p:cNvSpPr/>
          <p:nvPr/>
        </p:nvSpPr>
        <p:spPr>
          <a:xfrm>
            <a:off x="6705600" y="44958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位姿說明</a:t>
            </a:r>
            <a:endParaRPr lang="en-US" sz="1500" dirty="0"/>
          </a:p>
        </p:txBody>
      </p:sp>
      <p:sp>
        <p:nvSpPr>
          <p:cNvPr id="40" name="Text 22"/>
          <p:cNvSpPr/>
          <p:nvPr/>
        </p:nvSpPr>
        <p:spPr>
          <a:xfrm>
            <a:off x="6629400" y="4876800"/>
            <a:ext cx="39204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(Pₓ, Pᵧ, P_z) 為末端效應器在基座座標系中的位置</a:t>
            </a:r>
            <a:endParaRPr lang="en-US" sz="1200" dirty="0"/>
          </a:p>
        </p:txBody>
      </p:sp>
      <p:sp>
        <p:nvSpPr>
          <p:cNvPr id="41" name="Text 23"/>
          <p:cNvSpPr/>
          <p:nvPr/>
        </p:nvSpPr>
        <p:spPr>
          <a:xfrm>
            <a:off x="6629400" y="5219700"/>
            <a:ext cx="32232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Rₐᵦ 構成描述末端效應器姿態的旋轉矩陣</a:t>
            </a:r>
            <a:endParaRPr lang="en-US" sz="1200" dirty="0"/>
          </a:p>
        </p:txBody>
      </p:sp>
      <p:sp>
        <p:nvSpPr>
          <p:cNvPr id="42" name="Text 24"/>
          <p:cNvSpPr/>
          <p:nvPr/>
        </p:nvSpPr>
        <p:spPr>
          <a:xfrm>
            <a:off x="6629400" y="5562600"/>
            <a:ext cx="31089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此數學模型可用於運動軌跡規劃與控制</a:t>
            </a:r>
            <a:endParaRPr lang="en-US" sz="1200" dirty="0"/>
          </a:p>
        </p:txBody>
      </p:sp>
      <p:sp>
        <p:nvSpPr>
          <p:cNvPr id="43" name="Text 25"/>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8 / 20</a:t>
            </a:r>
            <a:endParaRPr lang="en-US" sz="1050" dirty="0"/>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05A26CD1-99D2-45DF-1025-4D35F7BEBFEC}"/>
                  </a:ext>
                </a:extLst>
              </p:cNvPr>
              <p:cNvSpPr txBox="1"/>
              <p:nvPr/>
            </p:nvSpPr>
            <p:spPr>
              <a:xfrm>
                <a:off x="800100" y="2338000"/>
                <a:ext cx="4921347" cy="1033296"/>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Pre>
                        <m:sPrePr>
                          <m:ctrlPr>
                            <a:rPr lang="en-US" b="0" i="1" smtClean="0">
                              <a:solidFill>
                                <a:schemeClr val="bg1"/>
                              </a:solidFill>
                              <a:latin typeface="Cambria Math" panose="02040503050406030204" pitchFamily="18" charset="0"/>
                            </a:rPr>
                          </m:ctrlPr>
                        </m:sPrePr>
                        <m:sub>
                          <m:r>
                            <a:rPr lang="en-US" b="0" i="1" smtClean="0">
                              <a:solidFill>
                                <a:schemeClr val="bg1"/>
                              </a:solidFill>
                              <a:latin typeface="Cambria Math" panose="02040503050406030204" pitchFamily="18" charset="0"/>
                            </a:rPr>
                            <m:t>𝑖</m:t>
                          </m:r>
                        </m:sub>
                        <m:sup>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p>
                        <m:e>
                          <m:r>
                            <a:rPr lang="en-US" b="0" i="1" smtClean="0">
                              <a:solidFill>
                                <a:schemeClr val="bg1"/>
                              </a:solidFill>
                              <a:latin typeface="Cambria Math" panose="02040503050406030204" pitchFamily="18" charset="0"/>
                            </a:rPr>
                            <m:t>𝑇</m:t>
                          </m:r>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m>
                                <m:mPr>
                                  <m:mcs>
                                    <m:mc>
                                      <m:mcPr>
                                        <m:count m:val="4"/>
                                        <m:mcJc m:val="center"/>
                                      </m:mcPr>
                                    </m:mc>
                                  </m:mcs>
                                  <m:ctrlPr>
                                    <a:rPr lang="en-US" sz="1350" b="0" i="1" dirty="0" smtClean="0">
                                      <a:solidFill>
                                        <a:schemeClr val="bg1"/>
                                      </a:solidFill>
                                      <a:latin typeface="Cambria Math" panose="02040503050406030204" pitchFamily="18" charset="0"/>
                                      <a:ea typeface="Roboto" pitchFamily="34" charset="-122"/>
                                      <a:cs typeface="Roboto" pitchFamily="34" charset="-120"/>
                                    </a:rPr>
                                  </m:ctrlPr>
                                </m:mPr>
                                <m:mr>
                                  <m:e>
                                    <m:r>
                                      <m:rPr>
                                        <m:nor/>
                                      </m:rPr>
                                      <a:rPr lang="en-US" sz="1350" dirty="0">
                                        <a:solidFill>
                                          <a:srgbClr val="FFFFFF"/>
                                        </a:solidFill>
                                        <a:latin typeface="Roboto" pitchFamily="34" charset="0"/>
                                        <a:ea typeface="Roboto" pitchFamily="34" charset="-122"/>
                                        <a:cs typeface="Roboto" pitchFamily="34" charset="-120"/>
                                      </a:rPr>
                                      <m:t>cosθ</m:t>
                                    </m:r>
                                    <m:r>
                                      <m:rPr>
                                        <m:nor/>
                                      </m:rPr>
                                      <a:rPr lang="en-US" sz="1350" dirty="0">
                                        <a:solidFill>
                                          <a:srgbClr val="FFFFFF"/>
                                        </a:solidFill>
                                        <a:latin typeface="Roboto" pitchFamily="34" charset="0"/>
                                        <a:ea typeface="Roboto" pitchFamily="34" charset="-122"/>
                                        <a:cs typeface="Roboto" pitchFamily="34" charset="-120"/>
                                      </a:rPr>
                                      <m:t>ᵢ</m:t>
                                    </m:r>
                                  </m:e>
                                  <m:e>
                                    <m:r>
                                      <m:rPr>
                                        <m:nor/>
                                      </m:rPr>
                                      <a:rPr lang="en-US" sz="1350" dirty="0">
                                        <a:solidFill>
                                          <a:srgbClr val="FFFFFF"/>
                                        </a:solidFill>
                                        <a:latin typeface="Roboto" pitchFamily="34" charset="0"/>
                                        <a:ea typeface="Roboto" pitchFamily="34" charset="-122"/>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sinθ</m:t>
                                    </m:r>
                                    <m:r>
                                      <m:rPr>
                                        <m:nor/>
                                      </m:rPr>
                                      <a:rPr lang="en-US" sz="1350" dirty="0">
                                        <a:solidFill>
                                          <a:srgbClr val="FFFFFF"/>
                                        </a:solidFill>
                                        <a:latin typeface="Roboto" pitchFamily="34" charset="0"/>
                                        <a:ea typeface="Roboto" pitchFamily="34" charset="-122"/>
                                        <a:cs typeface="Roboto" pitchFamily="34" charset="-120"/>
                                      </a:rPr>
                                      <m:t>ᵢ</m:t>
                                    </m:r>
                                    <m:r>
                                      <a:rPr lang="en-US" sz="1350" i="1" dirty="0" smtClean="0">
                                        <a:solidFill>
                                          <a:srgbClr val="FFFFFF"/>
                                        </a:solidFill>
                                        <a:latin typeface="Cambria Math" panose="02040503050406030204" pitchFamily="18" charset="0"/>
                                        <a:ea typeface="Cambria Math" panose="02040503050406030204" pitchFamily="18" charset="0"/>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cosα</m:t>
                                    </m:r>
                                    <m:r>
                                      <m:rPr>
                                        <m:nor/>
                                      </m:rPr>
                                      <a:rPr lang="en-US" sz="1350" dirty="0">
                                        <a:solidFill>
                                          <a:srgbClr val="FFFFFF"/>
                                        </a:solidFill>
                                        <a:latin typeface="Roboto" pitchFamily="34" charset="0"/>
                                        <a:ea typeface="Roboto" pitchFamily="34" charset="-122"/>
                                        <a:cs typeface="Roboto" pitchFamily="34" charset="-120"/>
                                      </a:rPr>
                                      <m:t>ᵢ  </m:t>
                                    </m:r>
                                  </m:e>
                                  <m:e>
                                    <m:r>
                                      <m:rPr>
                                        <m:nor/>
                                      </m:rPr>
                                      <a:rPr lang="en-US" sz="1350" dirty="0">
                                        <a:solidFill>
                                          <a:srgbClr val="FFFFFF"/>
                                        </a:solidFill>
                                        <a:latin typeface="Roboto" pitchFamily="34" charset="0"/>
                                        <a:ea typeface="Roboto" pitchFamily="34" charset="-122"/>
                                        <a:cs typeface="Roboto" pitchFamily="34" charset="-120"/>
                                      </a:rPr>
                                      <m:t>sinθ</m:t>
                                    </m:r>
                                    <m:r>
                                      <m:rPr>
                                        <m:nor/>
                                      </m:rPr>
                                      <a:rPr lang="en-US" sz="1350" dirty="0">
                                        <a:solidFill>
                                          <a:srgbClr val="FFFFFF"/>
                                        </a:solidFill>
                                        <a:latin typeface="Roboto" pitchFamily="34" charset="0"/>
                                        <a:ea typeface="Roboto" pitchFamily="34" charset="-122"/>
                                        <a:cs typeface="Roboto" pitchFamily="34" charset="-120"/>
                                      </a:rPr>
                                      <m:t>ᵢ</m:t>
                                    </m:r>
                                    <m:r>
                                      <a:rPr lang="en-US" sz="1350" i="1" dirty="0" smtClean="0">
                                        <a:solidFill>
                                          <a:srgbClr val="FFFFFF"/>
                                        </a:solidFill>
                                        <a:latin typeface="Cambria Math" panose="02040503050406030204" pitchFamily="18" charset="0"/>
                                        <a:ea typeface="Cambria Math" panose="02040503050406030204" pitchFamily="18" charset="0"/>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sinα</m:t>
                                    </m:r>
                                    <m:r>
                                      <m:rPr>
                                        <m:nor/>
                                      </m:rPr>
                                      <a:rPr lang="en-US" sz="1350" dirty="0">
                                        <a:solidFill>
                                          <a:srgbClr val="FFFFFF"/>
                                        </a:solidFill>
                                        <a:latin typeface="Roboto" pitchFamily="34" charset="0"/>
                                        <a:ea typeface="Roboto" pitchFamily="34" charset="-122"/>
                                        <a:cs typeface="Roboto" pitchFamily="34" charset="-120"/>
                                      </a:rPr>
                                      <m:t>ᵢ </m:t>
                                    </m:r>
                                  </m:e>
                                  <m:e>
                                    <m:r>
                                      <m:rPr>
                                        <m:nor/>
                                      </m:rPr>
                                      <a:rPr lang="en-US" sz="1350" dirty="0">
                                        <a:solidFill>
                                          <a:srgbClr val="FFFFFF"/>
                                        </a:solidFill>
                                        <a:latin typeface="Roboto" pitchFamily="34" charset="0"/>
                                        <a:ea typeface="Roboto" pitchFamily="34" charset="-122"/>
                                        <a:cs typeface="Roboto" pitchFamily="34" charset="-120"/>
                                      </a:rPr>
                                      <m:t>a</m:t>
                                    </m:r>
                                    <m:r>
                                      <m:rPr>
                                        <m:nor/>
                                      </m:rPr>
                                      <a:rPr lang="en-US" sz="1350" dirty="0">
                                        <a:solidFill>
                                          <a:srgbClr val="FFFFFF"/>
                                        </a:solidFill>
                                        <a:latin typeface="Roboto" pitchFamily="34" charset="0"/>
                                        <a:ea typeface="Roboto" pitchFamily="34" charset="-122"/>
                                        <a:cs typeface="Roboto" pitchFamily="34" charset="-120"/>
                                      </a:rPr>
                                      <m:t>ᵢ</m:t>
                                    </m:r>
                                    <m:r>
                                      <a:rPr lang="en-US" sz="1350" i="1" dirty="0" smtClean="0">
                                        <a:solidFill>
                                          <a:srgbClr val="FFFFFF"/>
                                        </a:solidFill>
                                        <a:latin typeface="Cambria Math" panose="02040503050406030204" pitchFamily="18" charset="0"/>
                                        <a:ea typeface="Cambria Math" panose="02040503050406030204" pitchFamily="18" charset="0"/>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cosθ</m:t>
                                    </m:r>
                                    <m:r>
                                      <m:rPr>
                                        <m:nor/>
                                      </m:rPr>
                                      <a:rPr lang="en-US" sz="1350" dirty="0">
                                        <a:solidFill>
                                          <a:srgbClr val="FFFFFF"/>
                                        </a:solidFill>
                                        <a:latin typeface="Roboto" pitchFamily="34" charset="0"/>
                                        <a:ea typeface="Roboto" pitchFamily="34" charset="-122"/>
                                        <a:cs typeface="Roboto" pitchFamily="34" charset="-120"/>
                                      </a:rPr>
                                      <m:t>ᵢ</m:t>
                                    </m:r>
                                    <m:r>
                                      <m:rPr>
                                        <m:nor/>
                                      </m:rPr>
                                      <a:rPr lang="en-US" sz="1350" dirty="0"/>
                                      <m:t> </m:t>
                                    </m:r>
                                  </m:e>
                                </m:mr>
                                <m:mr>
                                  <m:e>
                                    <m:r>
                                      <m:rPr>
                                        <m:nor/>
                                      </m:rPr>
                                      <a:rPr lang="en-US" sz="1350" dirty="0">
                                        <a:solidFill>
                                          <a:srgbClr val="FFFFFF"/>
                                        </a:solidFill>
                                        <a:latin typeface="Roboto" pitchFamily="34" charset="0"/>
                                        <a:ea typeface="Roboto" pitchFamily="34" charset="-122"/>
                                        <a:cs typeface="Roboto" pitchFamily="34" charset="-120"/>
                                      </a:rPr>
                                      <m:t>sinθ</m:t>
                                    </m:r>
                                    <m:r>
                                      <m:rPr>
                                        <m:nor/>
                                      </m:rPr>
                                      <a:rPr lang="en-US" sz="1350" dirty="0">
                                        <a:solidFill>
                                          <a:srgbClr val="FFFFFF"/>
                                        </a:solidFill>
                                        <a:latin typeface="Roboto" pitchFamily="34" charset="0"/>
                                        <a:ea typeface="Roboto" pitchFamily="34" charset="-122"/>
                                        <a:cs typeface="Roboto" pitchFamily="34" charset="-120"/>
                                      </a:rPr>
                                      <m:t>ᵢ</m:t>
                                    </m:r>
                                  </m:e>
                                  <m:e>
                                    <m:r>
                                      <m:rPr>
                                        <m:nor/>
                                      </m:rPr>
                                      <a:rPr lang="en-US" sz="1350" dirty="0">
                                        <a:solidFill>
                                          <a:srgbClr val="FFFFFF"/>
                                        </a:solidFill>
                                        <a:latin typeface="Roboto" pitchFamily="34" charset="0"/>
                                        <a:ea typeface="Roboto" pitchFamily="34" charset="-122"/>
                                        <a:cs typeface="Roboto" pitchFamily="34" charset="-120"/>
                                      </a:rPr>
                                      <m:t>cosθ</m:t>
                                    </m:r>
                                    <m:r>
                                      <m:rPr>
                                        <m:nor/>
                                      </m:rPr>
                                      <a:rPr lang="en-US" sz="1350" dirty="0">
                                        <a:solidFill>
                                          <a:srgbClr val="FFFFFF"/>
                                        </a:solidFill>
                                        <a:latin typeface="Roboto" pitchFamily="34" charset="0"/>
                                        <a:ea typeface="Roboto" pitchFamily="34" charset="-122"/>
                                        <a:cs typeface="Roboto" pitchFamily="34" charset="-120"/>
                                      </a:rPr>
                                      <m:t>ᵢ</m:t>
                                    </m:r>
                                    <m:r>
                                      <a:rPr lang="en-US" sz="1350" i="1" dirty="0" smtClean="0">
                                        <a:solidFill>
                                          <a:srgbClr val="FFFFFF"/>
                                        </a:solidFill>
                                        <a:latin typeface="Cambria Math" panose="02040503050406030204" pitchFamily="18" charset="0"/>
                                        <a:ea typeface="Cambria Math" panose="02040503050406030204" pitchFamily="18" charset="0"/>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cosα</m:t>
                                    </m:r>
                                    <m:r>
                                      <m:rPr>
                                        <m:nor/>
                                      </m:rPr>
                                      <a:rPr lang="en-US" sz="1350" dirty="0">
                                        <a:solidFill>
                                          <a:srgbClr val="FFFFFF"/>
                                        </a:solidFill>
                                        <a:latin typeface="Roboto" pitchFamily="34" charset="0"/>
                                        <a:ea typeface="Roboto" pitchFamily="34" charset="-122"/>
                                        <a:cs typeface="Roboto" pitchFamily="34" charset="-120"/>
                                      </a:rPr>
                                      <m:t>ᵢ</m:t>
                                    </m:r>
                                  </m:e>
                                  <m:e>
                                    <m:r>
                                      <m:rPr>
                                        <m:nor/>
                                      </m:rPr>
                                      <a:rPr lang="en-US" sz="1350" dirty="0">
                                        <a:solidFill>
                                          <a:srgbClr val="FFFFFF"/>
                                        </a:solidFill>
                                        <a:latin typeface="Roboto" pitchFamily="34" charset="0"/>
                                        <a:ea typeface="Roboto" pitchFamily="34" charset="-122"/>
                                        <a:cs typeface="Roboto" pitchFamily="34" charset="-120"/>
                                      </a:rPr>
                                      <m:t> -</m:t>
                                    </m:r>
                                    <m:r>
                                      <m:rPr>
                                        <m:nor/>
                                      </m:rPr>
                                      <a:rPr lang="en-US" sz="1350" dirty="0">
                                        <a:solidFill>
                                          <a:srgbClr val="FFFFFF"/>
                                        </a:solidFill>
                                        <a:latin typeface="Roboto" pitchFamily="34" charset="0"/>
                                        <a:ea typeface="Roboto" pitchFamily="34" charset="-122"/>
                                        <a:cs typeface="Roboto" pitchFamily="34" charset="-120"/>
                                      </a:rPr>
                                      <m:t>sinθ</m:t>
                                    </m:r>
                                    <m:r>
                                      <m:rPr>
                                        <m:nor/>
                                      </m:rPr>
                                      <a:rPr lang="en-US" sz="1350" dirty="0">
                                        <a:solidFill>
                                          <a:srgbClr val="FFFFFF"/>
                                        </a:solidFill>
                                        <a:latin typeface="Roboto" pitchFamily="34" charset="0"/>
                                        <a:ea typeface="Roboto" pitchFamily="34" charset="-122"/>
                                        <a:cs typeface="Roboto" pitchFamily="34" charset="-120"/>
                                      </a:rPr>
                                      <m:t>ᵢ</m:t>
                                    </m:r>
                                    <m:r>
                                      <a:rPr lang="en-US" sz="1350" i="1" dirty="0" smtClean="0">
                                        <a:solidFill>
                                          <a:srgbClr val="FFFFFF"/>
                                        </a:solidFill>
                                        <a:latin typeface="Cambria Math" panose="02040503050406030204" pitchFamily="18" charset="0"/>
                                        <a:ea typeface="Cambria Math" panose="02040503050406030204" pitchFamily="18" charset="0"/>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sinα</m:t>
                                    </m:r>
                                    <m:r>
                                      <m:rPr>
                                        <m:nor/>
                                      </m:rPr>
                                      <a:rPr lang="en-US" sz="1350" dirty="0">
                                        <a:solidFill>
                                          <a:srgbClr val="FFFFFF"/>
                                        </a:solidFill>
                                        <a:latin typeface="Roboto" pitchFamily="34" charset="0"/>
                                        <a:ea typeface="Roboto" pitchFamily="34" charset="-122"/>
                                        <a:cs typeface="Roboto" pitchFamily="34" charset="-120"/>
                                      </a:rPr>
                                      <m:t>ᵢ</m:t>
                                    </m:r>
                                  </m:e>
                                  <m:e>
                                    <m:r>
                                      <m:rPr>
                                        <m:nor/>
                                      </m:rPr>
                                      <a:rPr lang="en-US" sz="1350" dirty="0">
                                        <a:solidFill>
                                          <a:srgbClr val="FFFFFF"/>
                                        </a:solidFill>
                                        <a:latin typeface="Roboto" pitchFamily="34" charset="0"/>
                                        <a:ea typeface="Roboto" pitchFamily="34" charset="-122"/>
                                        <a:cs typeface="Roboto" pitchFamily="34" charset="-120"/>
                                      </a:rPr>
                                      <m:t>a</m:t>
                                    </m:r>
                                    <m:r>
                                      <m:rPr>
                                        <m:nor/>
                                      </m:rPr>
                                      <a:rPr lang="en-US" sz="1350" dirty="0">
                                        <a:solidFill>
                                          <a:srgbClr val="FFFFFF"/>
                                        </a:solidFill>
                                        <a:latin typeface="Roboto" pitchFamily="34" charset="0"/>
                                        <a:ea typeface="Roboto" pitchFamily="34" charset="-122"/>
                                        <a:cs typeface="Roboto" pitchFamily="34" charset="-120"/>
                                      </a:rPr>
                                      <m:t>ᵢ</m:t>
                                    </m:r>
                                    <m:r>
                                      <a:rPr lang="en-US" sz="1350" i="1" dirty="0" smtClean="0">
                                        <a:solidFill>
                                          <a:srgbClr val="FFFFFF"/>
                                        </a:solidFill>
                                        <a:latin typeface="Cambria Math" panose="02040503050406030204" pitchFamily="18" charset="0"/>
                                        <a:ea typeface="Cambria Math" panose="02040503050406030204" pitchFamily="18" charset="0"/>
                                        <a:cs typeface="Roboto" pitchFamily="34" charset="-120"/>
                                      </a:rPr>
                                      <m:t>∙</m:t>
                                    </m:r>
                                    <m:r>
                                      <m:rPr>
                                        <m:nor/>
                                      </m:rPr>
                                      <a:rPr lang="en-US" sz="1350" dirty="0">
                                        <a:solidFill>
                                          <a:srgbClr val="FFFFFF"/>
                                        </a:solidFill>
                                        <a:latin typeface="Roboto" pitchFamily="34" charset="0"/>
                                        <a:ea typeface="Roboto" pitchFamily="34" charset="-122"/>
                                        <a:cs typeface="Roboto" pitchFamily="34" charset="-120"/>
                                      </a:rPr>
                                      <m:t>sinθ</m:t>
                                    </m:r>
                                    <m:r>
                                      <m:rPr>
                                        <m:nor/>
                                      </m:rPr>
                                      <a:rPr lang="en-US" sz="1350" dirty="0">
                                        <a:solidFill>
                                          <a:srgbClr val="FFFFFF"/>
                                        </a:solidFill>
                                        <a:latin typeface="Roboto" pitchFamily="34" charset="0"/>
                                        <a:ea typeface="Roboto" pitchFamily="34" charset="-122"/>
                                        <a:cs typeface="Roboto" pitchFamily="34" charset="-120"/>
                                      </a:rPr>
                                      <m:t>ᵢ</m:t>
                                    </m:r>
                                    <m:r>
                                      <m:rPr>
                                        <m:nor/>
                                      </m:rPr>
                                      <a:rPr lang="en-US" sz="1350" dirty="0"/>
                                      <m:t> </m:t>
                                    </m:r>
                                  </m:e>
                                </m:mr>
                                <m:mr>
                                  <m:e>
                                    <m:r>
                                      <m:rPr>
                                        <m:nor/>
                                      </m:rPr>
                                      <a:rPr lang="en-US" sz="1350" b="0" i="0" dirty="0" smtClean="0">
                                        <a:solidFill>
                                          <a:srgbClr val="FFFFFF"/>
                                        </a:solidFill>
                                        <a:latin typeface="Roboto" pitchFamily="34" charset="0"/>
                                        <a:ea typeface="Roboto" pitchFamily="34" charset="-122"/>
                                        <a:cs typeface="Roboto" pitchFamily="34" charset="-120"/>
                                      </a:rPr>
                                      <m:t>0</m:t>
                                    </m:r>
                                  </m:e>
                                  <m:e>
                                    <m:r>
                                      <m:rPr>
                                        <m:nor/>
                                      </m:rPr>
                                      <a:rPr lang="en-US" sz="1350" dirty="0">
                                        <a:solidFill>
                                          <a:srgbClr val="FFFFFF"/>
                                        </a:solidFill>
                                        <a:latin typeface="Roboto" pitchFamily="34" charset="0"/>
                                        <a:ea typeface="Roboto" pitchFamily="34" charset="-122"/>
                                        <a:cs typeface="Roboto" pitchFamily="34" charset="-120"/>
                                      </a:rPr>
                                      <m:t>sinα</m:t>
                                    </m:r>
                                  </m:e>
                                  <m:e>
                                    <m:r>
                                      <m:rPr>
                                        <m:nor/>
                                      </m:rPr>
                                      <a:rPr lang="en-US" sz="1350" dirty="0">
                                        <a:solidFill>
                                          <a:srgbClr val="FFFFFF"/>
                                        </a:solidFill>
                                        <a:latin typeface="Roboto" pitchFamily="34" charset="0"/>
                                        <a:ea typeface="Roboto" pitchFamily="34" charset="-122"/>
                                        <a:cs typeface="Roboto" pitchFamily="34" charset="-120"/>
                                      </a:rPr>
                                      <m:t> </m:t>
                                    </m:r>
                                    <m:r>
                                      <m:rPr>
                                        <m:nor/>
                                      </m:rPr>
                                      <a:rPr lang="en-US" sz="1350" dirty="0">
                                        <a:solidFill>
                                          <a:srgbClr val="FFFFFF"/>
                                        </a:solidFill>
                                        <a:latin typeface="Roboto" pitchFamily="34" charset="0"/>
                                        <a:ea typeface="Roboto" pitchFamily="34" charset="-122"/>
                                        <a:cs typeface="Roboto" pitchFamily="34" charset="-120"/>
                                      </a:rPr>
                                      <m:t>cosα</m:t>
                                    </m:r>
                                    <m:r>
                                      <m:rPr>
                                        <m:nor/>
                                      </m:rPr>
                                      <a:rPr lang="en-US" sz="1350" dirty="0">
                                        <a:solidFill>
                                          <a:srgbClr val="FFFFFF"/>
                                        </a:solidFill>
                                        <a:latin typeface="Roboto" pitchFamily="34" charset="0"/>
                                        <a:ea typeface="Roboto" pitchFamily="34" charset="-122"/>
                                        <a:cs typeface="Roboto" pitchFamily="34" charset="-120"/>
                                      </a:rPr>
                                      <m:t>ᵢ</m:t>
                                    </m:r>
                                  </m:e>
                                  <m:e>
                                    <m:r>
                                      <m:rPr>
                                        <m:nor/>
                                      </m:rPr>
                                      <a:rPr lang="en-US" sz="1350" dirty="0">
                                        <a:solidFill>
                                          <a:srgbClr val="FFFFFF"/>
                                        </a:solidFill>
                                        <a:latin typeface="Roboto" pitchFamily="34" charset="0"/>
                                        <a:ea typeface="Roboto" pitchFamily="34" charset="-122"/>
                                        <a:cs typeface="Roboto" pitchFamily="34" charset="-120"/>
                                      </a:rPr>
                                      <m:t>d</m:t>
                                    </m:r>
                                    <m:r>
                                      <m:rPr>
                                        <m:nor/>
                                      </m:rPr>
                                      <a:rPr lang="en-US" sz="1350" dirty="0">
                                        <a:solidFill>
                                          <a:srgbClr val="FFFFFF"/>
                                        </a:solidFill>
                                        <a:latin typeface="Roboto" pitchFamily="34" charset="0"/>
                                        <a:ea typeface="Roboto" pitchFamily="34" charset="-122"/>
                                        <a:cs typeface="Roboto" pitchFamily="34" charset="-120"/>
                                      </a:rPr>
                                      <m:t>ᵢ</m:t>
                                    </m:r>
                                  </m:e>
                                </m:mr>
                                <m:mr>
                                  <m:e>
                                    <m:r>
                                      <m:rPr>
                                        <m:nor/>
                                      </m:rPr>
                                      <a:rPr lang="en-US" sz="1350" dirty="0">
                                        <a:solidFill>
                                          <a:srgbClr val="FFFFFF"/>
                                        </a:solidFill>
                                        <a:latin typeface="Roboto" pitchFamily="34" charset="0"/>
                                        <a:ea typeface="Roboto" pitchFamily="34" charset="-122"/>
                                        <a:cs typeface="Roboto" pitchFamily="34" charset="-120"/>
                                      </a:rPr>
                                      <m:t>0</m:t>
                                    </m:r>
                                  </m:e>
                                  <m:e>
                                    <m:r>
                                      <m:rPr>
                                        <m:nor/>
                                      </m:rPr>
                                      <a:rPr lang="en-US" sz="1350" dirty="0">
                                        <a:solidFill>
                                          <a:srgbClr val="FFFFFF"/>
                                        </a:solidFill>
                                        <a:latin typeface="Roboto" pitchFamily="34" charset="0"/>
                                        <a:ea typeface="Roboto" pitchFamily="34" charset="-122"/>
                                        <a:cs typeface="Roboto" pitchFamily="34" charset="-120"/>
                                      </a:rPr>
                                      <m:t>0</m:t>
                                    </m:r>
                                  </m:e>
                                  <m:e>
                                    <m:r>
                                      <m:rPr>
                                        <m:nor/>
                                      </m:rPr>
                                      <a:rPr lang="en-US" sz="1350" dirty="0">
                                        <a:solidFill>
                                          <a:srgbClr val="FFFFFF"/>
                                        </a:solidFill>
                                        <a:latin typeface="Roboto" pitchFamily="34" charset="0"/>
                                        <a:ea typeface="Roboto" pitchFamily="34" charset="-122"/>
                                        <a:cs typeface="Roboto" pitchFamily="34" charset="-120"/>
                                      </a:rPr>
                                      <m:t>0</m:t>
                                    </m:r>
                                  </m:e>
                                  <m:e>
                                    <m:r>
                                      <m:rPr>
                                        <m:nor/>
                                      </m:rPr>
                                      <a:rPr lang="en-US" sz="1350" dirty="0">
                                        <a:solidFill>
                                          <a:srgbClr val="FFFFFF"/>
                                        </a:solidFill>
                                        <a:latin typeface="Roboto" pitchFamily="34" charset="0"/>
                                        <a:ea typeface="Roboto" pitchFamily="34" charset="-122"/>
                                        <a:cs typeface="Roboto" pitchFamily="34" charset="-120"/>
                                      </a:rPr>
                                      <m:t>1</m:t>
                                    </m:r>
                                  </m:e>
                                </m:mr>
                              </m:m>
                            </m:e>
                          </m:d>
                        </m:e>
                      </m:sPre>
                    </m:oMath>
                  </m:oMathPara>
                </a14:m>
                <a:endParaRPr lang="en-US" dirty="0">
                  <a:solidFill>
                    <a:schemeClr val="bg1"/>
                  </a:solidFill>
                </a:endParaRPr>
              </a:p>
            </p:txBody>
          </p:sp>
        </mc:Choice>
        <mc:Fallback>
          <p:sp>
            <p:nvSpPr>
              <p:cNvPr id="46" name="TextBox 45">
                <a:extLst>
                  <a:ext uri="{FF2B5EF4-FFF2-40B4-BE49-F238E27FC236}">
                    <a16:creationId xmlns:a16="http://schemas.microsoft.com/office/drawing/2014/main" id="{05A26CD1-99D2-45DF-1025-4D35F7BEBFEC}"/>
                  </a:ext>
                </a:extLst>
              </p:cNvPr>
              <p:cNvSpPr txBox="1">
                <a:spLocks noRot="1" noChangeAspect="1" noMove="1" noResize="1" noEditPoints="1" noAdjustHandles="1" noChangeArrowheads="1" noChangeShapeType="1" noTextEdit="1"/>
              </p:cNvSpPr>
              <p:nvPr/>
            </p:nvSpPr>
            <p:spPr>
              <a:xfrm>
                <a:off x="800100" y="2338000"/>
                <a:ext cx="4921347" cy="1033296"/>
              </a:xfrm>
              <a:prstGeom prst="rect">
                <a:avLst/>
              </a:prstGeom>
              <a:blipFill>
                <a:blip r:embed="rId17"/>
                <a:stretch>
                  <a:fillRect t="-2439" b="-4878"/>
                </a:stretch>
              </a:blipFill>
            </p:spPr>
            <p:txBody>
              <a:bodyPr/>
              <a:lstStyle/>
              <a:p>
                <a:r>
                  <a:rPr lang="en-US">
                    <a:noFill/>
                  </a:rPr>
                  <a:t> </a:t>
                </a:r>
              </a:p>
            </p:txBody>
          </p:sp>
        </mc:Fallback>
      </mc:AlternateContent>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95400"/>
            <a:ext cx="171450" cy="171450"/>
          </a:xfrm>
          <a:prstGeom prst="rect">
            <a:avLst/>
          </a:prstGeom>
        </p:spPr>
      </p:pic>
      <p:pic>
        <p:nvPicPr>
          <p:cNvPr id="5" name="Image 3" descr="preencoded.png"/>
          <p:cNvPicPr>
            <a:picLocks noChangeAspect="1"/>
          </p:cNvPicPr>
          <p:nvPr/>
        </p:nvPicPr>
        <p:blipFill>
          <a:blip r:embed="rId6"/>
          <a:stretch>
            <a:fillRect/>
          </a:stretch>
        </p:blipFill>
        <p:spPr>
          <a:xfrm>
            <a:off x="609600" y="1676400"/>
            <a:ext cx="5181600" cy="1828800"/>
          </a:xfrm>
          <a:prstGeom prst="rect">
            <a:avLst/>
          </a:prstGeom>
        </p:spPr>
      </p:pic>
      <p:pic>
        <p:nvPicPr>
          <p:cNvPr id="6" name="Image 4" descr="preencoded.png"/>
          <p:cNvPicPr>
            <a:picLocks noChangeAspect="1"/>
          </p:cNvPicPr>
          <p:nvPr/>
        </p:nvPicPr>
        <p:blipFill>
          <a:blip r:embed="rId7"/>
          <a:stretch>
            <a:fillRect/>
          </a:stretch>
        </p:blipFill>
        <p:spPr>
          <a:xfrm>
            <a:off x="800100" y="1905000"/>
            <a:ext cx="238125" cy="190500"/>
          </a:xfrm>
          <a:prstGeom prst="rect">
            <a:avLst/>
          </a:prstGeom>
        </p:spPr>
      </p:pic>
      <p:pic>
        <p:nvPicPr>
          <p:cNvPr id="7" name="Image 5" descr="preencoded.png"/>
          <p:cNvPicPr>
            <a:picLocks noChangeAspect="1"/>
          </p:cNvPicPr>
          <p:nvPr/>
        </p:nvPicPr>
        <p:blipFill>
          <a:blip r:embed="rId8"/>
          <a:stretch>
            <a:fillRect/>
          </a:stretch>
        </p:blipFill>
        <p:spPr>
          <a:xfrm>
            <a:off x="609600" y="3733800"/>
            <a:ext cx="5181600" cy="1905000"/>
          </a:xfrm>
          <a:prstGeom prst="rect">
            <a:avLst/>
          </a:prstGeom>
        </p:spPr>
      </p:pic>
      <p:pic>
        <p:nvPicPr>
          <p:cNvPr id="8" name="Image 6" descr="preencoded.png"/>
          <p:cNvPicPr>
            <a:picLocks noChangeAspect="1"/>
          </p:cNvPicPr>
          <p:nvPr/>
        </p:nvPicPr>
        <p:blipFill>
          <a:blip r:embed="rId9"/>
          <a:stretch>
            <a:fillRect/>
          </a:stretch>
        </p:blipFill>
        <p:spPr>
          <a:xfrm>
            <a:off x="800100" y="3962400"/>
            <a:ext cx="171450" cy="190500"/>
          </a:xfrm>
          <a:prstGeom prst="rect">
            <a:avLst/>
          </a:prstGeom>
        </p:spPr>
      </p:pic>
      <p:pic>
        <p:nvPicPr>
          <p:cNvPr id="9" name="Image 7" descr="preencoded.png"/>
          <p:cNvPicPr>
            <a:picLocks noChangeAspect="1"/>
          </p:cNvPicPr>
          <p:nvPr/>
        </p:nvPicPr>
        <p:blipFill>
          <a:blip r:embed="rId10"/>
          <a:stretch>
            <a:fillRect/>
          </a:stretch>
        </p:blipFill>
        <p:spPr>
          <a:xfrm>
            <a:off x="800100" y="5029200"/>
            <a:ext cx="4800600" cy="419100"/>
          </a:xfrm>
          <a:prstGeom prst="rect">
            <a:avLst/>
          </a:prstGeom>
        </p:spPr>
      </p:pic>
      <p:pic>
        <p:nvPicPr>
          <p:cNvPr id="10" name="Image 8" descr="preencoded.png"/>
          <p:cNvPicPr>
            <a:picLocks noChangeAspect="1"/>
          </p:cNvPicPr>
          <p:nvPr/>
        </p:nvPicPr>
        <p:blipFill>
          <a:blip r:embed="rId11"/>
          <a:stretch>
            <a:fillRect/>
          </a:stretch>
        </p:blipFill>
        <p:spPr>
          <a:xfrm>
            <a:off x="914400" y="5172075"/>
            <a:ext cx="104775" cy="133350"/>
          </a:xfrm>
          <a:prstGeom prst="rect">
            <a:avLst/>
          </a:prstGeom>
        </p:spPr>
      </p:pic>
      <p:pic>
        <p:nvPicPr>
          <p:cNvPr id="11" name="Image 9" descr="preencoded.png"/>
          <p:cNvPicPr>
            <a:picLocks noChangeAspect="1"/>
          </p:cNvPicPr>
          <p:nvPr/>
        </p:nvPicPr>
        <p:blipFill>
          <a:blip r:embed="rId12"/>
          <a:stretch>
            <a:fillRect/>
          </a:stretch>
        </p:blipFill>
        <p:spPr>
          <a:xfrm>
            <a:off x="7086600" y="1176338"/>
            <a:ext cx="3810000" cy="2857500"/>
          </a:xfrm>
          <a:prstGeom prst="rect">
            <a:avLst/>
          </a:prstGeom>
        </p:spPr>
      </p:pic>
      <p:pic>
        <p:nvPicPr>
          <p:cNvPr id="12" name="Image 10" descr="preencoded.png"/>
          <p:cNvPicPr>
            <a:picLocks noChangeAspect="1"/>
          </p:cNvPicPr>
          <p:nvPr/>
        </p:nvPicPr>
        <p:blipFill>
          <a:blip r:embed="rId13"/>
          <a:stretch>
            <a:fillRect/>
          </a:stretch>
        </p:blipFill>
        <p:spPr>
          <a:xfrm>
            <a:off x="6400800" y="4343400"/>
            <a:ext cx="5181600" cy="2095500"/>
          </a:xfrm>
          <a:prstGeom prst="rect">
            <a:avLst/>
          </a:prstGeom>
        </p:spPr>
      </p:pic>
      <p:pic>
        <p:nvPicPr>
          <p:cNvPr id="13" name="Image 11" descr="preencoded.png"/>
          <p:cNvPicPr>
            <a:picLocks noChangeAspect="1"/>
          </p:cNvPicPr>
          <p:nvPr/>
        </p:nvPicPr>
        <p:blipFill>
          <a:blip r:embed="rId14"/>
          <a:stretch>
            <a:fillRect/>
          </a:stretch>
        </p:blipFill>
        <p:spPr>
          <a:xfrm>
            <a:off x="6591300" y="4572000"/>
            <a:ext cx="142875" cy="190500"/>
          </a:xfrm>
          <a:prstGeom prst="rect">
            <a:avLst/>
          </a:prstGeom>
        </p:spPr>
      </p:pic>
      <p:pic>
        <p:nvPicPr>
          <p:cNvPr id="14" name="Image 12" descr="preencoded.png"/>
          <p:cNvPicPr>
            <a:picLocks noChangeAspect="1"/>
          </p:cNvPicPr>
          <p:nvPr/>
        </p:nvPicPr>
        <p:blipFill>
          <a:blip r:embed="rId15"/>
          <a:stretch>
            <a:fillRect/>
          </a:stretch>
        </p:blipFill>
        <p:spPr>
          <a:xfrm>
            <a:off x="6591300" y="5524500"/>
            <a:ext cx="4800600" cy="381000"/>
          </a:xfrm>
          <a:prstGeom prst="rect">
            <a:avLst/>
          </a:prstGeom>
        </p:spPr>
      </p:pic>
      <p:pic>
        <p:nvPicPr>
          <p:cNvPr id="15" name="Image 13" descr="preencoded.png"/>
          <p:cNvPicPr>
            <a:picLocks noChangeAspect="1"/>
          </p:cNvPicPr>
          <p:nvPr/>
        </p:nvPicPr>
        <p:blipFill>
          <a:blip r:embed="rId16"/>
          <a:stretch>
            <a:fillRect/>
          </a:stretch>
        </p:blipFill>
        <p:spPr>
          <a:xfrm>
            <a:off x="6591300" y="6086475"/>
            <a:ext cx="133350" cy="13335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幾何解法</a:t>
            </a:r>
            <a:endParaRPr lang="en-US" sz="2700" dirty="0"/>
          </a:p>
        </p:txBody>
      </p:sp>
      <p:sp>
        <p:nvSpPr>
          <p:cNvPr id="17" name="Text 1"/>
          <p:cNvSpPr/>
          <p:nvPr/>
        </p:nvSpPr>
        <p:spPr>
          <a:xfrm>
            <a:off x="857250" y="1257300"/>
            <a:ext cx="6217920" cy="266700"/>
          </a:xfrm>
          <a:prstGeom prst="rect">
            <a:avLst/>
          </a:prstGeom>
          <a:noFill/>
          <a:ln/>
        </p:spPr>
        <p:txBody>
          <a:bodyPr vert="horz" wrap="square" lIns="0" tIns="0" rIns="0" bIns="0" rtlCol="0" anchor="t"/>
          <a:lstStyle/>
          <a:p>
            <a:pPr marL="0" indent="0">
              <a:lnSpc>
                <a:spcPts val="2100"/>
              </a:lnSpc>
              <a:buNone/>
            </a:pPr>
            <a:r>
              <a:rPr lang="en-US" sz="1350" dirty="0">
                <a:solidFill>
                  <a:srgbClr val="D1D5DB"/>
                </a:solidFill>
                <a:latin typeface="Roboto" pitchFamily="34" charset="0"/>
                <a:ea typeface="Roboto" pitchFamily="34" charset="-122"/>
                <a:cs typeface="Roboto" pitchFamily="34" charset="-120"/>
              </a:rPr>
              <a:t> 透過圖解方式，直觀地解釋逆向運動學的求解過程</a:t>
            </a:r>
            <a:endParaRPr lang="en-US" sz="1350" dirty="0"/>
          </a:p>
        </p:txBody>
      </p:sp>
      <p:sp>
        <p:nvSpPr>
          <p:cNvPr id="18" name="Text 2"/>
          <p:cNvSpPr/>
          <p:nvPr/>
        </p:nvSpPr>
        <p:spPr>
          <a:xfrm>
            <a:off x="1114425" y="1866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解決步驟</a:t>
            </a:r>
            <a:endParaRPr lang="en-US" sz="1500" dirty="0"/>
          </a:p>
        </p:txBody>
      </p:sp>
      <p:sp>
        <p:nvSpPr>
          <p:cNvPr id="19" name="Text 3"/>
          <p:cNvSpPr/>
          <p:nvPr/>
        </p:nvSpPr>
        <p:spPr>
          <a:xfrm>
            <a:off x="800100" y="22479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1.</a:t>
            </a:r>
            <a:endParaRPr lang="en-US" sz="1200" dirty="0"/>
          </a:p>
        </p:txBody>
      </p:sp>
      <p:sp>
        <p:nvSpPr>
          <p:cNvPr id="20" name="Text 4"/>
          <p:cNvSpPr/>
          <p:nvPr/>
        </p:nvSpPr>
        <p:spPr>
          <a:xfrm>
            <a:off x="1009650" y="22479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腕關節中心解耦:</a:t>
            </a:r>
            <a:r>
              <a:rPr lang="en-US" sz="1200" dirty="0">
                <a:solidFill>
                  <a:srgbClr val="D1D5DB"/>
                </a:solidFill>
                <a:latin typeface="Roboto" pitchFamily="34" charset="0"/>
                <a:ea typeface="Roboto" pitchFamily="34" charset="-122"/>
                <a:cs typeface="Roboto" pitchFamily="34" charset="-120"/>
              </a:rPr>
              <a:t> 將末端效應器的目標位置減去腕關節到末端效應器的偏移量，得到腕關節中心的位置</a:t>
            </a:r>
            <a:endParaRPr lang="en-US" sz="1200" dirty="0"/>
          </a:p>
        </p:txBody>
      </p:sp>
      <p:sp>
        <p:nvSpPr>
          <p:cNvPr id="21" name="Text 5"/>
          <p:cNvSpPr/>
          <p:nvPr/>
        </p:nvSpPr>
        <p:spPr>
          <a:xfrm>
            <a:off x="800100" y="28575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2.</a:t>
            </a:r>
            <a:endParaRPr lang="en-US" sz="1200" dirty="0"/>
          </a:p>
        </p:txBody>
      </p:sp>
      <p:sp>
        <p:nvSpPr>
          <p:cNvPr id="22" name="Text 6"/>
          <p:cNvSpPr/>
          <p:nvPr/>
        </p:nvSpPr>
        <p:spPr>
          <a:xfrm>
            <a:off x="1009650" y="28575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求解 θ₃ (肘關節):</a:t>
            </a:r>
            <a:r>
              <a:rPr lang="en-US" sz="1200" dirty="0">
                <a:solidFill>
                  <a:srgbClr val="D1D5DB"/>
                </a:solidFill>
                <a:latin typeface="Roboto" pitchFamily="34" charset="0"/>
                <a:ea typeface="Roboto" pitchFamily="34" charset="-122"/>
                <a:cs typeface="Roboto" pitchFamily="34" charset="-120"/>
              </a:rPr>
              <a:t> 利用餘弦定理求解肘關節角度，考慮由肩關節、肘關節和腕關節中心形成的三角形</a:t>
            </a:r>
            <a:endParaRPr lang="en-US" sz="1200" dirty="0"/>
          </a:p>
        </p:txBody>
      </p:sp>
      <p:sp>
        <p:nvSpPr>
          <p:cNvPr id="23" name="Text 7"/>
          <p:cNvSpPr/>
          <p:nvPr/>
        </p:nvSpPr>
        <p:spPr>
          <a:xfrm>
            <a:off x="1047750" y="39243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多重解問題處理</a:t>
            </a:r>
            <a:endParaRPr lang="en-US" sz="1500" dirty="0"/>
          </a:p>
        </p:txBody>
      </p:sp>
      <p:sp>
        <p:nvSpPr>
          <p:cNvPr id="24" name="Text 8"/>
          <p:cNvSpPr/>
          <p:nvPr/>
        </p:nvSpPr>
        <p:spPr>
          <a:xfrm>
            <a:off x="800100" y="4305300"/>
            <a:ext cx="5760720" cy="228600"/>
          </a:xfrm>
          <a:prstGeom prst="rect">
            <a:avLst/>
          </a:prstGeom>
          <a:noFill/>
          <a:ln/>
        </p:spPr>
        <p:txBody>
          <a:bodyPr vert="horz" wrap="square" lIns="0" tIns="0" rIns="0" bIns="0" rtlCol="0" anchor="t"/>
          <a:lstStyle/>
          <a:p>
            <a:pPr marL="0" indent="0">
              <a:lnSpc>
                <a:spcPts val="1800"/>
              </a:lnSpc>
              <a:buNone/>
            </a:pPr>
            <a:r>
              <a:rPr lang="en-US" sz="1200" dirty="0" err="1">
                <a:solidFill>
                  <a:srgbClr val="D1D5DB"/>
                </a:solidFill>
                <a:latin typeface="Roboto" pitchFamily="34" charset="0"/>
                <a:ea typeface="Roboto" pitchFamily="34" charset="-122"/>
                <a:cs typeface="Roboto" pitchFamily="34" charset="-120"/>
              </a:rPr>
              <a:t>由於三角形的對稱性，θ₃有兩個可能的解</a:t>
            </a:r>
            <a:r>
              <a:rPr lang="en-US" sz="1200" dirty="0">
                <a:solidFill>
                  <a:srgbClr val="D1D5DB"/>
                </a:solidFill>
                <a:latin typeface="Roboto" pitchFamily="34" charset="0"/>
                <a:ea typeface="Roboto" pitchFamily="34" charset="-122"/>
                <a:cs typeface="Roboto" pitchFamily="34" charset="-120"/>
              </a:rPr>
              <a:t>:</a:t>
            </a:r>
            <a:endParaRPr lang="en-US" sz="1200" dirty="0"/>
          </a:p>
        </p:txBody>
      </p:sp>
      <p:sp>
        <p:nvSpPr>
          <p:cNvPr id="25" name="Text 9"/>
          <p:cNvSpPr/>
          <p:nvPr/>
        </p:nvSpPr>
        <p:spPr>
          <a:xfrm>
            <a:off x="800100" y="4648200"/>
            <a:ext cx="209169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θ₃1 = </a:t>
            </a:r>
            <a:r>
              <a:rPr lang="en-US" sz="1200" dirty="0">
                <a:solidFill>
                  <a:srgbClr val="D1D5DB"/>
                </a:solidFill>
                <a:latin typeface="Roboto" pitchFamily="34" charset="0"/>
                <a:ea typeface="Roboto" pitchFamily="34" charset="-122"/>
                <a:cs typeface="Roboto" pitchFamily="34" charset="-120"/>
              </a:rPr>
              <a:t>兩個解中的其中一個</a:t>
            </a:r>
            <a:endParaRPr lang="en-US" sz="1200" dirty="0"/>
          </a:p>
        </p:txBody>
      </p:sp>
      <p:sp>
        <p:nvSpPr>
          <p:cNvPr id="26" name="Text 10"/>
          <p:cNvSpPr/>
          <p:nvPr/>
        </p:nvSpPr>
        <p:spPr>
          <a:xfrm>
            <a:off x="3562350" y="4648200"/>
            <a:ext cx="244602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θ₃2 = </a:t>
            </a:r>
            <a:r>
              <a:rPr lang="en-US" sz="1200" dirty="0">
                <a:solidFill>
                  <a:srgbClr val="D1D5DB"/>
                </a:solidFill>
                <a:latin typeface="Roboto" pitchFamily="34" charset="0"/>
                <a:ea typeface="Roboto" pitchFamily="34" charset="-122"/>
                <a:cs typeface="Roboto" pitchFamily="34" charset="-120"/>
              </a:rPr>
              <a:t>另一個解 (根據幾何關係)</a:t>
            </a:r>
            <a:endParaRPr lang="en-US" sz="1200" dirty="0"/>
          </a:p>
        </p:txBody>
      </p:sp>
      <p:sp>
        <p:nvSpPr>
          <p:cNvPr id="27" name="Text 11"/>
          <p:cNvSpPr/>
          <p:nvPr/>
        </p:nvSpPr>
        <p:spPr>
          <a:xfrm>
            <a:off x="1095375" y="5143500"/>
            <a:ext cx="54864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需要根據機器手臂的物理位置與運動限制，選擇合適的解</a:t>
            </a:r>
            <a:endParaRPr lang="en-US" sz="1050" dirty="0"/>
          </a:p>
        </p:txBody>
      </p:sp>
      <p:sp>
        <p:nvSpPr>
          <p:cNvPr id="28" name="Text 12"/>
          <p:cNvSpPr/>
          <p:nvPr/>
        </p:nvSpPr>
        <p:spPr>
          <a:xfrm>
            <a:off x="6810375" y="4533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餘弦定理應用</a:t>
            </a:r>
            <a:endParaRPr lang="en-US" sz="1500" dirty="0"/>
          </a:p>
        </p:txBody>
      </p:sp>
      <p:sp>
        <p:nvSpPr>
          <p:cNvPr id="29" name="Text 13"/>
          <p:cNvSpPr/>
          <p:nvPr/>
        </p:nvSpPr>
        <p:spPr>
          <a:xfrm>
            <a:off x="6591300" y="4914900"/>
            <a:ext cx="48006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對於由肩關節、肘關節和腕關節中心形成的三角形，已知三邊長（連桿 L₂、L₃ 和肩關節到腕關節中心的距離），可計算出 θ₃:</a:t>
            </a:r>
            <a:endParaRPr lang="en-US" sz="1200" dirty="0"/>
          </a:p>
        </p:txBody>
      </p:sp>
      <p:sp>
        <p:nvSpPr>
          <p:cNvPr id="30" name="Text 14"/>
          <p:cNvSpPr/>
          <p:nvPr/>
        </p:nvSpPr>
        <p:spPr>
          <a:xfrm>
            <a:off x="6111240" y="5524500"/>
            <a:ext cx="57607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FFFFFF"/>
                </a:solidFill>
                <a:latin typeface="Courier New" pitchFamily="34" charset="0"/>
                <a:ea typeface="Courier New" pitchFamily="34" charset="-122"/>
                <a:cs typeface="Courier New" pitchFamily="34" charset="-120"/>
              </a:rPr>
              <a:t>cos θ₃ = (L₂² + L₃² - D²) / (2 · L₂ · L₃)</a:t>
            </a:r>
            <a:endParaRPr lang="en-US" sz="1200" dirty="0"/>
          </a:p>
        </p:txBody>
      </p:sp>
      <p:sp>
        <p:nvSpPr>
          <p:cNvPr id="31" name="Text 15"/>
          <p:cNvSpPr/>
          <p:nvPr/>
        </p:nvSpPr>
        <p:spPr>
          <a:xfrm>
            <a:off x="6762750" y="6057900"/>
            <a:ext cx="5760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其中 D 是肩關節到腕關節中心的距離，可由目標位置計算得到</a:t>
            </a:r>
            <a:endParaRPr lang="en-US" sz="1050" dirty="0"/>
          </a:p>
        </p:txBody>
      </p:sp>
      <p:sp>
        <p:nvSpPr>
          <p:cNvPr id="32" name="Text 1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9 / 20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5257800" cy="2133600"/>
          </a:xfrm>
          <a:prstGeom prst="rect">
            <a:avLst/>
          </a:prstGeom>
        </p:spPr>
      </p:pic>
      <p:pic>
        <p:nvPicPr>
          <p:cNvPr id="5" name="Image 3" descr="preencoded.png"/>
          <p:cNvPicPr>
            <a:picLocks noChangeAspect="1"/>
          </p:cNvPicPr>
          <p:nvPr/>
        </p:nvPicPr>
        <p:blipFill>
          <a:blip r:embed="rId6"/>
          <a:stretch>
            <a:fillRect/>
          </a:stretch>
        </p:blipFill>
        <p:spPr>
          <a:xfrm>
            <a:off x="762000" y="14097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76300" y="1524000"/>
            <a:ext cx="152400" cy="152400"/>
          </a:xfrm>
          <a:prstGeom prst="rect">
            <a:avLst/>
          </a:prstGeom>
        </p:spPr>
      </p:pic>
      <p:pic>
        <p:nvPicPr>
          <p:cNvPr id="7" name="Image 5" descr="preencoded.png"/>
          <p:cNvPicPr>
            <a:picLocks noChangeAspect="1"/>
          </p:cNvPicPr>
          <p:nvPr/>
        </p:nvPicPr>
        <p:blipFill>
          <a:blip r:embed="rId8"/>
          <a:stretch>
            <a:fillRect/>
          </a:stretch>
        </p:blipFill>
        <p:spPr>
          <a:xfrm>
            <a:off x="914400" y="1933575"/>
            <a:ext cx="76200" cy="152400"/>
          </a:xfrm>
          <a:prstGeom prst="rect">
            <a:avLst/>
          </a:prstGeom>
        </p:spPr>
      </p:pic>
      <p:pic>
        <p:nvPicPr>
          <p:cNvPr id="8" name="Image 6" descr="preencoded.png"/>
          <p:cNvPicPr>
            <a:picLocks noChangeAspect="1"/>
          </p:cNvPicPr>
          <p:nvPr/>
        </p:nvPicPr>
        <p:blipFill>
          <a:blip r:embed="rId8"/>
          <a:stretch>
            <a:fillRect/>
          </a:stretch>
        </p:blipFill>
        <p:spPr>
          <a:xfrm>
            <a:off x="914400" y="2238375"/>
            <a:ext cx="76200" cy="152400"/>
          </a:xfrm>
          <a:prstGeom prst="rect">
            <a:avLst/>
          </a:prstGeom>
        </p:spPr>
      </p:pic>
      <p:pic>
        <p:nvPicPr>
          <p:cNvPr id="9" name="Image 7" descr="preencoded.png"/>
          <p:cNvPicPr>
            <a:picLocks noChangeAspect="1"/>
          </p:cNvPicPr>
          <p:nvPr/>
        </p:nvPicPr>
        <p:blipFill>
          <a:blip r:embed="rId8"/>
          <a:stretch>
            <a:fillRect/>
          </a:stretch>
        </p:blipFill>
        <p:spPr>
          <a:xfrm>
            <a:off x="914400" y="3038475"/>
            <a:ext cx="76200" cy="152400"/>
          </a:xfrm>
          <a:prstGeom prst="rect">
            <a:avLst/>
          </a:prstGeom>
        </p:spPr>
      </p:pic>
      <p:pic>
        <p:nvPicPr>
          <p:cNvPr id="10" name="Image 8" descr="preencoded.png"/>
          <p:cNvPicPr>
            <a:picLocks noChangeAspect="1"/>
          </p:cNvPicPr>
          <p:nvPr/>
        </p:nvPicPr>
        <p:blipFill>
          <a:blip r:embed="rId9"/>
          <a:stretch>
            <a:fillRect/>
          </a:stretch>
        </p:blipFill>
        <p:spPr>
          <a:xfrm>
            <a:off x="609600" y="3619500"/>
            <a:ext cx="5257800" cy="2590800"/>
          </a:xfrm>
          <a:prstGeom prst="rect">
            <a:avLst/>
          </a:prstGeom>
        </p:spPr>
      </p:pic>
      <p:pic>
        <p:nvPicPr>
          <p:cNvPr id="11" name="Image 9" descr="preencoded.png"/>
          <p:cNvPicPr>
            <a:picLocks noChangeAspect="1"/>
          </p:cNvPicPr>
          <p:nvPr/>
        </p:nvPicPr>
        <p:blipFill>
          <a:blip r:embed="rId10"/>
          <a:stretch>
            <a:fillRect/>
          </a:stretch>
        </p:blipFill>
        <p:spPr>
          <a:xfrm>
            <a:off x="762000" y="3771900"/>
            <a:ext cx="381000" cy="381000"/>
          </a:xfrm>
          <a:prstGeom prst="rect">
            <a:avLst/>
          </a:prstGeom>
        </p:spPr>
      </p:pic>
      <p:pic>
        <p:nvPicPr>
          <p:cNvPr id="12" name="Image 10" descr="preencoded.png"/>
          <p:cNvPicPr>
            <a:picLocks noChangeAspect="1"/>
          </p:cNvPicPr>
          <p:nvPr/>
        </p:nvPicPr>
        <p:blipFill>
          <a:blip r:embed="rId11"/>
          <a:stretch>
            <a:fillRect/>
          </a:stretch>
        </p:blipFill>
        <p:spPr>
          <a:xfrm>
            <a:off x="876300" y="388620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914400" y="4295775"/>
            <a:ext cx="76200" cy="152400"/>
          </a:xfrm>
          <a:prstGeom prst="rect">
            <a:avLst/>
          </a:prstGeom>
        </p:spPr>
      </p:pic>
      <p:pic>
        <p:nvPicPr>
          <p:cNvPr id="14" name="Image 12" descr="preencoded.png"/>
          <p:cNvPicPr>
            <a:picLocks noChangeAspect="1"/>
          </p:cNvPicPr>
          <p:nvPr/>
        </p:nvPicPr>
        <p:blipFill>
          <a:blip r:embed="rId8"/>
          <a:stretch>
            <a:fillRect/>
          </a:stretch>
        </p:blipFill>
        <p:spPr>
          <a:xfrm>
            <a:off x="914400" y="4600575"/>
            <a:ext cx="76200" cy="152400"/>
          </a:xfrm>
          <a:prstGeom prst="rect">
            <a:avLst/>
          </a:prstGeom>
        </p:spPr>
      </p:pic>
      <p:pic>
        <p:nvPicPr>
          <p:cNvPr id="15" name="Image 13" descr="preencoded.png"/>
          <p:cNvPicPr>
            <a:picLocks noChangeAspect="1"/>
          </p:cNvPicPr>
          <p:nvPr/>
        </p:nvPicPr>
        <p:blipFill>
          <a:blip r:embed="rId8"/>
          <a:stretch>
            <a:fillRect/>
          </a:stretch>
        </p:blipFill>
        <p:spPr>
          <a:xfrm>
            <a:off x="914400" y="5133975"/>
            <a:ext cx="76200" cy="152400"/>
          </a:xfrm>
          <a:prstGeom prst="rect">
            <a:avLst/>
          </a:prstGeom>
        </p:spPr>
      </p:pic>
      <p:pic>
        <p:nvPicPr>
          <p:cNvPr id="16" name="Image 14" descr="preencoded.png"/>
          <p:cNvPicPr>
            <a:picLocks noChangeAspect="1"/>
          </p:cNvPicPr>
          <p:nvPr/>
        </p:nvPicPr>
        <p:blipFill>
          <a:blip r:embed="rId12"/>
          <a:stretch>
            <a:fillRect/>
          </a:stretch>
        </p:blipFill>
        <p:spPr>
          <a:xfrm>
            <a:off x="6324600" y="1257300"/>
            <a:ext cx="5257800" cy="4953000"/>
          </a:xfrm>
          <a:prstGeom prst="rect">
            <a:avLst/>
          </a:prstGeom>
        </p:spPr>
      </p:pic>
      <p:pic>
        <p:nvPicPr>
          <p:cNvPr id="17" name="Image 15" descr="preencoded.png"/>
          <p:cNvPicPr>
            <a:picLocks noChangeAspect="1"/>
          </p:cNvPicPr>
          <p:nvPr/>
        </p:nvPicPr>
        <p:blipFill>
          <a:blip r:embed="rId13"/>
          <a:stretch>
            <a:fillRect/>
          </a:stretch>
        </p:blipFill>
        <p:spPr>
          <a:xfrm>
            <a:off x="6477000" y="1828800"/>
            <a:ext cx="4953000" cy="3048000"/>
          </a:xfrm>
          <a:prstGeom prst="rect">
            <a:avLst/>
          </a:prstGeom>
        </p:spPr>
      </p:pic>
      <p:pic>
        <p:nvPicPr>
          <p:cNvPr id="18" name="Image 16" descr="preencoded.png"/>
          <p:cNvPicPr>
            <a:picLocks noChangeAspect="1"/>
          </p:cNvPicPr>
          <p:nvPr/>
        </p:nvPicPr>
        <p:blipFill>
          <a:blip r:embed="rId14"/>
          <a:stretch>
            <a:fillRect/>
          </a:stretch>
        </p:blipFill>
        <p:spPr>
          <a:xfrm>
            <a:off x="7515225" y="5048250"/>
            <a:ext cx="152400" cy="152400"/>
          </a:xfrm>
          <a:prstGeom prst="rect">
            <a:avLst/>
          </a:prstGeom>
        </p:spPr>
      </p:pic>
      <p:pic>
        <p:nvPicPr>
          <p:cNvPr id="19" name="Image 17" descr="preencoded.png"/>
          <p:cNvPicPr>
            <a:picLocks noChangeAspect="1"/>
          </p:cNvPicPr>
          <p:nvPr/>
        </p:nvPicPr>
        <p:blipFill>
          <a:blip r:embed="rId15"/>
          <a:stretch>
            <a:fillRect/>
          </a:stretch>
        </p:blipFill>
        <p:spPr>
          <a:xfrm>
            <a:off x="8372475" y="5048250"/>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9629775" y="5048250"/>
            <a:ext cx="152400" cy="152400"/>
          </a:xfrm>
          <a:prstGeom prst="rect">
            <a:avLst/>
          </a:prstGeom>
        </p:spPr>
      </p:pic>
      <p:pic>
        <p:nvPicPr>
          <p:cNvPr id="21" name="Image 19" descr="preencoded.png"/>
          <p:cNvPicPr>
            <a:picLocks noChangeAspect="1"/>
          </p:cNvPicPr>
          <p:nvPr/>
        </p:nvPicPr>
        <p:blipFill>
          <a:blip r:embed="rId17"/>
          <a:stretch>
            <a:fillRect/>
          </a:stretch>
        </p:blipFill>
        <p:spPr>
          <a:xfrm>
            <a:off x="6477000" y="5372100"/>
            <a:ext cx="4953000" cy="609600"/>
          </a:xfrm>
          <a:prstGeom prst="rect">
            <a:avLst/>
          </a:prstGeom>
        </p:spPr>
      </p:pic>
      <p:pic>
        <p:nvPicPr>
          <p:cNvPr id="22" name="Image 20" descr="preencoded.png"/>
          <p:cNvPicPr>
            <a:picLocks noChangeAspect="1"/>
          </p:cNvPicPr>
          <p:nvPr/>
        </p:nvPicPr>
        <p:blipFill>
          <a:blip r:embed="rId18"/>
          <a:stretch>
            <a:fillRect/>
          </a:stretch>
        </p:blipFill>
        <p:spPr>
          <a:xfrm>
            <a:off x="6591300" y="5514975"/>
            <a:ext cx="104775" cy="13335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工作空間分析</a:t>
            </a:r>
            <a:endParaRPr lang="en-US" sz="2700" dirty="0"/>
          </a:p>
        </p:txBody>
      </p:sp>
      <p:sp>
        <p:nvSpPr>
          <p:cNvPr id="24" name="Text 1"/>
          <p:cNvSpPr/>
          <p:nvPr/>
        </p:nvSpPr>
        <p:spPr>
          <a:xfrm>
            <a:off x="1257300" y="1447800"/>
            <a:ext cx="2743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工作空間 (Workspace)</a:t>
            </a:r>
            <a:endParaRPr lang="en-US" sz="1800" dirty="0"/>
          </a:p>
        </p:txBody>
      </p:sp>
      <p:sp>
        <p:nvSpPr>
          <p:cNvPr id="25" name="Text 2"/>
          <p:cNvSpPr/>
          <p:nvPr/>
        </p:nvSpPr>
        <p:spPr>
          <a:xfrm>
            <a:off x="876300" y="19050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工作空間定義：末端效應器可到達的所有位置點集合</a:t>
            </a:r>
            <a:endParaRPr lang="en-US" sz="1200" dirty="0"/>
          </a:p>
        </p:txBody>
      </p:sp>
      <p:sp>
        <p:nvSpPr>
          <p:cNvPr id="26" name="Text 3"/>
          <p:cNvSpPr/>
          <p:nvPr/>
        </p:nvSpPr>
        <p:spPr>
          <a:xfrm>
            <a:off x="876300" y="2209800"/>
            <a:ext cx="4991100" cy="7239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分類：</a:t>
            </a:r>
            <a:endParaRPr lang="en-US" sz="1200" dirty="0"/>
          </a:p>
        </p:txBody>
      </p:sp>
      <p:sp>
        <p:nvSpPr>
          <p:cNvPr id="27" name="Text 4"/>
          <p:cNvSpPr/>
          <p:nvPr/>
        </p:nvSpPr>
        <p:spPr>
          <a:xfrm>
            <a:off x="876300" y="30099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計算方法：基於逆向運動學解析結果，對關節範圍進行映射</a:t>
            </a:r>
            <a:endParaRPr lang="en-US" sz="1200" dirty="0"/>
          </a:p>
        </p:txBody>
      </p:sp>
      <p:sp>
        <p:nvSpPr>
          <p:cNvPr id="28" name="Text 5"/>
          <p:cNvSpPr/>
          <p:nvPr/>
        </p:nvSpPr>
        <p:spPr>
          <a:xfrm>
            <a:off x="1257300" y="3810000"/>
            <a:ext cx="2388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奇異點 (Singularity)</a:t>
            </a:r>
            <a:endParaRPr lang="en-US" sz="1800" dirty="0"/>
          </a:p>
        </p:txBody>
      </p:sp>
      <p:sp>
        <p:nvSpPr>
          <p:cNvPr id="29" name="Text 6"/>
          <p:cNvSpPr/>
          <p:nvPr/>
        </p:nvSpPr>
        <p:spPr>
          <a:xfrm>
            <a:off x="876300" y="42672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數學定義：雅可比矩陣 (Jacobian Matrix) 失去.rank</a:t>
            </a:r>
            <a:endParaRPr lang="en-US" sz="1200" dirty="0"/>
          </a:p>
        </p:txBody>
      </p:sp>
      <p:sp>
        <p:nvSpPr>
          <p:cNvPr id="30" name="Text 7"/>
          <p:cNvSpPr/>
          <p:nvPr/>
        </p:nvSpPr>
        <p:spPr>
          <a:xfrm>
            <a:off x="876300" y="4572000"/>
            <a:ext cx="4991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特徵：機器手臂失去一個或多個自由度，無法產生對應的末端效應器運動</a:t>
            </a:r>
            <a:endParaRPr lang="en-US" sz="1200" dirty="0"/>
          </a:p>
        </p:txBody>
      </p:sp>
      <p:sp>
        <p:nvSpPr>
          <p:cNvPr id="31" name="Text 8"/>
          <p:cNvSpPr/>
          <p:nvPr/>
        </p:nvSpPr>
        <p:spPr>
          <a:xfrm>
            <a:off x="876300" y="5105400"/>
            <a:ext cx="4991100" cy="9525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迴避策略：</a:t>
            </a:r>
            <a:endParaRPr lang="en-US" sz="1200" dirty="0"/>
          </a:p>
        </p:txBody>
      </p:sp>
      <p:sp>
        <p:nvSpPr>
          <p:cNvPr id="32" name="Text 9"/>
          <p:cNvSpPr/>
          <p:nvPr/>
        </p:nvSpPr>
        <p:spPr>
          <a:xfrm>
            <a:off x="6477000" y="14097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工作空間可視化</a:t>
            </a:r>
            <a:endParaRPr lang="en-US" sz="1500" dirty="0"/>
          </a:p>
        </p:txBody>
      </p:sp>
      <p:sp>
        <p:nvSpPr>
          <p:cNvPr id="33" name="Text 10"/>
          <p:cNvSpPr/>
          <p:nvPr/>
        </p:nvSpPr>
        <p:spPr>
          <a:xfrm>
            <a:off x="7743825" y="5029200"/>
            <a:ext cx="48006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奇異點</a:t>
            </a:r>
            <a:endParaRPr lang="en-US" sz="1050" dirty="0"/>
          </a:p>
        </p:txBody>
      </p:sp>
      <p:sp>
        <p:nvSpPr>
          <p:cNvPr id="34" name="Text 11"/>
          <p:cNvSpPr/>
          <p:nvPr/>
        </p:nvSpPr>
        <p:spPr>
          <a:xfrm>
            <a:off x="8601075" y="5029200"/>
            <a:ext cx="9601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工作空間邊界</a:t>
            </a:r>
            <a:endParaRPr lang="en-US" sz="1050" dirty="0"/>
          </a:p>
        </p:txBody>
      </p:sp>
      <p:sp>
        <p:nvSpPr>
          <p:cNvPr id="35" name="Text 12"/>
          <p:cNvSpPr/>
          <p:nvPr/>
        </p:nvSpPr>
        <p:spPr>
          <a:xfrm>
            <a:off x="9858375" y="5029200"/>
            <a:ext cx="6400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可達區域</a:t>
            </a:r>
            <a:endParaRPr lang="en-US" sz="1050" dirty="0"/>
          </a:p>
        </p:txBody>
      </p:sp>
      <p:sp>
        <p:nvSpPr>
          <p:cNvPr id="36" name="Text 13"/>
          <p:cNvSpPr/>
          <p:nvPr/>
        </p:nvSpPr>
        <p:spPr>
          <a:xfrm>
            <a:off x="6772275" y="5486400"/>
            <a:ext cx="47244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b="1" dirty="0">
                <a:solidFill>
                  <a:srgbClr val="FFFFFF"/>
                </a:solidFill>
                <a:latin typeface="Roboto" pitchFamily="34" charset="0"/>
                <a:ea typeface="Roboto" pitchFamily="34" charset="-122"/>
                <a:cs typeface="Roboto" pitchFamily="34" charset="-120"/>
              </a:rPr>
              <a:t>關鍵洞察：</a:t>
            </a:r>
            <a:r>
              <a:rPr lang="en-US" sz="1050" dirty="0">
                <a:solidFill>
                  <a:srgbClr val="FFFFFF"/>
                </a:solidFill>
                <a:latin typeface="Roboto" pitchFamily="34" charset="0"/>
                <a:ea typeface="Roboto" pitchFamily="34" charset="-122"/>
                <a:cs typeface="Roboto" pitchFamily="34" charset="-120"/>
              </a:rPr>
              <a:t> 在規劃路徑時，需確保機器手臂不會接近奇異點，否則可能會導致控制不穩定或運動中斷。</a:t>
            </a:r>
            <a:endParaRPr lang="en-US" sz="1050" dirty="0"/>
          </a:p>
        </p:txBody>
      </p:sp>
      <p:sp>
        <p:nvSpPr>
          <p:cNvPr id="37" name="Text 14"/>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10 / 20</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4394150" cy="3848100"/>
          </a:xfrm>
          <a:prstGeom prst="rect">
            <a:avLst/>
          </a:prstGeom>
        </p:spPr>
      </p:pic>
      <p:pic>
        <p:nvPicPr>
          <p:cNvPr id="5" name="Image 3" descr="preencoded.png"/>
          <p:cNvPicPr>
            <a:picLocks noChangeAspect="1"/>
          </p:cNvPicPr>
          <p:nvPr/>
        </p:nvPicPr>
        <p:blipFill>
          <a:blip r:embed="rId6"/>
          <a:stretch>
            <a:fillRect/>
          </a:stretch>
        </p:blipFill>
        <p:spPr>
          <a:xfrm>
            <a:off x="838200" y="1524000"/>
            <a:ext cx="190500" cy="190500"/>
          </a:xfrm>
          <a:prstGeom prst="rect">
            <a:avLst/>
          </a:prstGeom>
        </p:spPr>
      </p:pic>
      <p:pic>
        <p:nvPicPr>
          <p:cNvPr id="6" name="Image 4" descr="preencoded.png"/>
          <p:cNvPicPr>
            <a:picLocks noChangeAspect="1"/>
          </p:cNvPicPr>
          <p:nvPr/>
        </p:nvPicPr>
        <p:blipFill>
          <a:blip r:embed="rId7"/>
          <a:stretch>
            <a:fillRect/>
          </a:stretch>
        </p:blipFill>
        <p:spPr>
          <a:xfrm>
            <a:off x="838200" y="2743200"/>
            <a:ext cx="3936950" cy="876300"/>
          </a:xfrm>
          <a:prstGeom prst="rect">
            <a:avLst/>
          </a:prstGeom>
        </p:spPr>
      </p:pic>
      <p:pic>
        <p:nvPicPr>
          <p:cNvPr id="7" name="Image 5" descr="preencoded.png"/>
          <p:cNvPicPr>
            <a:picLocks noChangeAspect="1"/>
          </p:cNvPicPr>
          <p:nvPr/>
        </p:nvPicPr>
        <p:blipFill>
          <a:blip r:embed="rId8"/>
          <a:stretch>
            <a:fillRect/>
          </a:stretch>
        </p:blipFill>
        <p:spPr>
          <a:xfrm>
            <a:off x="838200" y="3771900"/>
            <a:ext cx="381000" cy="381000"/>
          </a:xfrm>
          <a:prstGeom prst="rect">
            <a:avLst/>
          </a:prstGeom>
        </p:spPr>
      </p:pic>
      <p:pic>
        <p:nvPicPr>
          <p:cNvPr id="8" name="Image 6" descr="preencoded.png"/>
          <p:cNvPicPr>
            <a:picLocks noChangeAspect="1"/>
          </p:cNvPicPr>
          <p:nvPr/>
        </p:nvPicPr>
        <p:blipFill>
          <a:blip r:embed="rId9"/>
          <a:stretch>
            <a:fillRect/>
          </a:stretch>
        </p:blipFill>
        <p:spPr>
          <a:xfrm>
            <a:off x="942975" y="38862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5308550" y="1257300"/>
            <a:ext cx="6273701" cy="4686300"/>
          </a:xfrm>
          <a:prstGeom prst="rect">
            <a:avLst/>
          </a:prstGeom>
        </p:spPr>
      </p:pic>
      <p:pic>
        <p:nvPicPr>
          <p:cNvPr id="10" name="Image 8" descr="preencoded.png"/>
          <p:cNvPicPr>
            <a:picLocks noChangeAspect="1"/>
          </p:cNvPicPr>
          <p:nvPr/>
        </p:nvPicPr>
        <p:blipFill>
          <a:blip r:embed="rId11"/>
          <a:stretch>
            <a:fillRect/>
          </a:stretch>
        </p:blipFill>
        <p:spPr>
          <a:xfrm>
            <a:off x="5537150" y="1524000"/>
            <a:ext cx="190500" cy="190500"/>
          </a:xfrm>
          <a:prstGeom prst="rect">
            <a:avLst/>
          </a:prstGeom>
        </p:spPr>
      </p:pic>
      <p:pic>
        <p:nvPicPr>
          <p:cNvPr id="11" name="Image 9" descr="preencoded.png"/>
          <p:cNvPicPr>
            <a:picLocks noChangeAspect="1"/>
          </p:cNvPicPr>
          <p:nvPr/>
        </p:nvPicPr>
        <p:blipFill>
          <a:blip r:embed="rId12"/>
          <a:stretch>
            <a:fillRect/>
          </a:stretch>
        </p:blipFill>
        <p:spPr>
          <a:xfrm>
            <a:off x="5537150" y="2209800"/>
            <a:ext cx="5816501" cy="762000"/>
          </a:xfrm>
          <a:prstGeom prst="rect">
            <a:avLst/>
          </a:prstGeom>
        </p:spPr>
      </p:pic>
      <p:pic>
        <p:nvPicPr>
          <p:cNvPr id="12" name="Image 10" descr="preencoded.png"/>
          <p:cNvPicPr>
            <a:picLocks noChangeAspect="1"/>
          </p:cNvPicPr>
          <p:nvPr/>
        </p:nvPicPr>
        <p:blipFill>
          <a:blip r:embed="rId13"/>
          <a:stretch>
            <a:fillRect/>
          </a:stretch>
        </p:blipFill>
        <p:spPr>
          <a:xfrm>
            <a:off x="5537150" y="3505200"/>
            <a:ext cx="5816501" cy="533400"/>
          </a:xfrm>
          <a:prstGeom prst="rect">
            <a:avLst/>
          </a:prstGeom>
        </p:spPr>
      </p:pic>
      <p:pic>
        <p:nvPicPr>
          <p:cNvPr id="13" name="Image 11" descr="preencoded.png"/>
          <p:cNvPicPr>
            <a:picLocks noChangeAspect="1"/>
          </p:cNvPicPr>
          <p:nvPr/>
        </p:nvPicPr>
        <p:blipFill>
          <a:blip r:embed="rId14"/>
          <a:stretch>
            <a:fillRect/>
          </a:stretch>
        </p:blipFill>
        <p:spPr>
          <a:xfrm>
            <a:off x="5537150" y="46101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5537150" y="491490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5537150" y="521970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5537150" y="5524500"/>
            <a:ext cx="152400" cy="152400"/>
          </a:xfrm>
          <a:prstGeom prst="rect">
            <a:avLst/>
          </a:prstGeom>
        </p:spPr>
      </p:pic>
      <p:sp>
        <p:nvSpPr>
          <p:cNvPr id="1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微分運動與雅可比矩陣</a:t>
            </a:r>
            <a:endParaRPr lang="en-US" sz="2700" dirty="0"/>
          </a:p>
        </p:txBody>
      </p:sp>
      <p:sp>
        <p:nvSpPr>
          <p:cNvPr id="18" name="Text 1"/>
          <p:cNvSpPr/>
          <p:nvPr/>
        </p:nvSpPr>
        <p:spPr>
          <a:xfrm>
            <a:off x="1104900" y="1485900"/>
            <a:ext cx="39369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微分運動學</a:t>
            </a:r>
            <a:endParaRPr lang="en-US" sz="1500" dirty="0"/>
          </a:p>
        </p:txBody>
      </p:sp>
      <p:sp>
        <p:nvSpPr>
          <p:cNvPr id="19" name="Text 2"/>
          <p:cNvSpPr/>
          <p:nvPr/>
        </p:nvSpPr>
        <p:spPr>
          <a:xfrm>
            <a:off x="838200" y="1905000"/>
            <a:ext cx="393695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微分運動學描述了關節空間中的速度與笛卡爾空間中末端效應器速度之間的關係。這種關係由雅可比矩陣 (Jacobian Matrix) 表示，是機器手臂控制中的核心數學工具。</a:t>
            </a:r>
            <a:endParaRPr lang="en-US" sz="1200" dirty="0"/>
          </a:p>
        </p:txBody>
      </p:sp>
      <p:sp>
        <p:nvSpPr>
          <p:cNvPr id="20" name="Text 3"/>
          <p:cNvSpPr/>
          <p:nvPr/>
        </p:nvSpPr>
        <p:spPr>
          <a:xfrm>
            <a:off x="952500" y="2857500"/>
            <a:ext cx="37083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速度控制關係式</a:t>
            </a:r>
            <a:endParaRPr lang="en-US" sz="1200" dirty="0"/>
          </a:p>
        </p:txBody>
      </p:sp>
      <p:sp>
        <p:nvSpPr>
          <p:cNvPr id="21" name="Text 4"/>
          <p:cNvSpPr/>
          <p:nvPr/>
        </p:nvSpPr>
        <p:spPr>
          <a:xfrm>
            <a:off x="952500" y="3124200"/>
            <a:ext cx="3708350"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關節速度向量 (θ̇₁, ..., θ̇ₙ) 與末端效應器速度向量 (vₓ, vᵧ, v_z, ωₓ, ωᵧ, ω_z) 之間的線性關係：</a:t>
            </a:r>
            <a:endParaRPr lang="en-US" sz="1050" dirty="0"/>
          </a:p>
        </p:txBody>
      </p:sp>
      <p:sp>
        <p:nvSpPr>
          <p:cNvPr id="22" name="Text 5"/>
          <p:cNvSpPr/>
          <p:nvPr/>
        </p:nvSpPr>
        <p:spPr>
          <a:xfrm>
            <a:off x="1333500" y="3848100"/>
            <a:ext cx="114300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[v] = [J(θ)] · [θ̇]</a:t>
            </a:r>
            <a:endParaRPr lang="en-US" sz="1200" dirty="0"/>
          </a:p>
        </p:txBody>
      </p:sp>
      <p:sp>
        <p:nvSpPr>
          <p:cNvPr id="23" name="Text 6"/>
          <p:cNvSpPr/>
          <p:nvPr/>
        </p:nvSpPr>
        <p:spPr>
          <a:xfrm>
            <a:off x="838200" y="4305300"/>
            <a:ext cx="393695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其中，[J(θ)] 是雅可比矩陣，依賴於機器手臂的幾何結構與當前關節角度。雅可比矩陣的每一行對應於末端效應器的一個速度分量，每一列對應於一個關節速度。</a:t>
            </a:r>
            <a:endParaRPr lang="en-US" sz="1050" dirty="0"/>
          </a:p>
        </p:txBody>
      </p:sp>
      <p:sp>
        <p:nvSpPr>
          <p:cNvPr id="24" name="Text 7"/>
          <p:cNvSpPr/>
          <p:nvPr/>
        </p:nvSpPr>
        <p:spPr>
          <a:xfrm>
            <a:off x="5803850" y="1485900"/>
            <a:ext cx="581650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雅可比矩陣推導</a:t>
            </a:r>
            <a:endParaRPr lang="en-US" sz="1500" dirty="0"/>
          </a:p>
        </p:txBody>
      </p:sp>
      <p:sp>
        <p:nvSpPr>
          <p:cNvPr id="25" name="Text 8"/>
          <p:cNvSpPr/>
          <p:nvPr/>
        </p:nvSpPr>
        <p:spPr>
          <a:xfrm>
            <a:off x="5537150" y="19050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雅可比矩陣的一般形式：</a:t>
            </a:r>
            <a:endParaRPr lang="en-US" sz="1200" dirty="0"/>
          </a:p>
        </p:txBody>
      </p:sp>
      <p:sp>
        <p:nvSpPr>
          <p:cNvPr id="26" name="Text 9"/>
          <p:cNvSpPr/>
          <p:nvPr/>
        </p:nvSpPr>
        <p:spPr>
          <a:xfrm>
            <a:off x="5689550" y="2362200"/>
            <a:ext cx="551170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[∂f₁/∂θⱼ]</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[J₂]</a:t>
            </a:r>
            <a:endParaRPr lang="en-US" sz="1200" dirty="0"/>
          </a:p>
        </p:txBody>
      </p:sp>
      <p:sp>
        <p:nvSpPr>
          <p:cNvPr id="27" name="Text 10"/>
          <p:cNvSpPr/>
          <p:nvPr/>
        </p:nvSpPr>
        <p:spPr>
          <a:xfrm>
            <a:off x="5689550" y="2667000"/>
            <a:ext cx="5511701"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其中 [J₁] 為位置部分，[J₂] 為姿態部分</a:t>
            </a:r>
            <a:endParaRPr lang="en-US" sz="900" dirty="0"/>
          </a:p>
        </p:txBody>
      </p:sp>
      <p:sp>
        <p:nvSpPr>
          <p:cNvPr id="28" name="Text 11"/>
          <p:cNvSpPr/>
          <p:nvPr/>
        </p:nvSpPr>
        <p:spPr>
          <a:xfrm>
            <a:off x="5537150" y="32004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五軸機器手臂的雅可比矩陣：</a:t>
            </a:r>
            <a:endParaRPr lang="en-US" sz="1200" dirty="0"/>
          </a:p>
        </p:txBody>
      </p:sp>
      <p:sp>
        <p:nvSpPr>
          <p:cNvPr id="29" name="Text 12"/>
          <p:cNvSpPr/>
          <p:nvPr/>
        </p:nvSpPr>
        <p:spPr>
          <a:xfrm>
            <a:off x="5138380" y="3657600"/>
            <a:ext cx="661404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∂(x,y,z)/∂(</a:t>
            </a:r>
            <a:r>
              <a:rPr lang="en-US" sz="1200" b="1" dirty="0" err="1">
                <a:solidFill>
                  <a:srgbClr val="E5E7EB"/>
                </a:solidFill>
                <a:latin typeface="Roboto Mono" pitchFamily="34" charset="0"/>
                <a:ea typeface="Roboto Mono" pitchFamily="34" charset="-122"/>
                <a:cs typeface="Roboto Mono" pitchFamily="34" charset="-120"/>
              </a:rPr>
              <a:t>θ₁,θ₂,θ₃,θ₄,θ</a:t>
            </a:r>
            <a:r>
              <a:rPr lang="en-US" sz="1200" b="1" dirty="0">
                <a:solidFill>
                  <a:srgbClr val="E5E7EB"/>
                </a:solidFill>
                <a:latin typeface="Roboto Mono" pitchFamily="34" charset="0"/>
                <a:ea typeface="Roboto Mono" pitchFamily="34" charset="-122"/>
                <a:cs typeface="Roboto Mono" pitchFamily="34" charset="-120"/>
              </a:rPr>
              <a:t>₅)</a:t>
            </a:r>
            <a:endParaRPr lang="en-US" sz="1200" dirty="0"/>
          </a:p>
        </p:txBody>
      </p:sp>
      <p:sp>
        <p:nvSpPr>
          <p:cNvPr id="30" name="Text 13"/>
          <p:cNvSpPr/>
          <p:nvPr/>
        </p:nvSpPr>
        <p:spPr>
          <a:xfrm>
            <a:off x="5537150" y="4267200"/>
            <a:ext cx="5816501"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雅可比矩陣的重要性質：</a:t>
            </a:r>
            <a:endParaRPr lang="en-US" sz="1200" dirty="0"/>
          </a:p>
        </p:txBody>
      </p:sp>
      <p:sp>
        <p:nvSpPr>
          <p:cNvPr id="31" name="Text 14"/>
          <p:cNvSpPr/>
          <p:nvPr/>
        </p:nvSpPr>
        <p:spPr>
          <a:xfrm>
            <a:off x="5765750" y="45720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描述機器手臂的局部運動特性</a:t>
            </a:r>
            <a:endParaRPr lang="en-US" sz="1200" dirty="0"/>
          </a:p>
        </p:txBody>
      </p:sp>
      <p:sp>
        <p:nvSpPr>
          <p:cNvPr id="32" name="Text 15"/>
          <p:cNvSpPr/>
          <p:nvPr/>
        </p:nvSpPr>
        <p:spPr>
          <a:xfrm>
            <a:off x="5765750" y="48768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用於運動學反問題的數值求解</a:t>
            </a:r>
            <a:endParaRPr lang="en-US" sz="1200" dirty="0"/>
          </a:p>
        </p:txBody>
      </p:sp>
      <p:sp>
        <p:nvSpPr>
          <p:cNvPr id="33" name="Text 16"/>
          <p:cNvSpPr/>
          <p:nvPr/>
        </p:nvSpPr>
        <p:spPr>
          <a:xfrm>
            <a:off x="5765750" y="5181600"/>
            <a:ext cx="25603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分析機器手臂的靈敏度與操作性</a:t>
            </a:r>
            <a:endParaRPr lang="en-US" sz="1200" dirty="0"/>
          </a:p>
        </p:txBody>
      </p:sp>
      <p:sp>
        <p:nvSpPr>
          <p:cNvPr id="34" name="Text 17"/>
          <p:cNvSpPr/>
          <p:nvPr/>
        </p:nvSpPr>
        <p:spPr>
          <a:xfrm>
            <a:off x="5765750" y="5486400"/>
            <a:ext cx="46177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奇異點分析：當 det([J]) = 0 時，機器手臂失去運動自由度</a:t>
            </a:r>
            <a:endParaRPr lang="en-US" sz="1200" dirty="0"/>
          </a:p>
        </p:txBody>
      </p:sp>
      <p:sp>
        <p:nvSpPr>
          <p:cNvPr id="35"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11 / 20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181600" cy="4610100"/>
          </a:xfrm>
          <a:prstGeom prst="rect">
            <a:avLst/>
          </a:prstGeom>
        </p:spPr>
      </p:pic>
      <p:pic>
        <p:nvPicPr>
          <p:cNvPr id="5" name="Image 3" descr="preencoded.png"/>
          <p:cNvPicPr>
            <a:picLocks noChangeAspect="1"/>
          </p:cNvPicPr>
          <p:nvPr/>
        </p:nvPicPr>
        <p:blipFill>
          <a:blip r:embed="rId6"/>
          <a:stretch>
            <a:fillRect/>
          </a:stretch>
        </p:blipFill>
        <p:spPr>
          <a:xfrm>
            <a:off x="838200" y="1590675"/>
            <a:ext cx="171450" cy="228600"/>
          </a:xfrm>
          <a:prstGeom prst="rect">
            <a:avLst/>
          </a:prstGeom>
        </p:spPr>
      </p:pic>
      <p:pic>
        <p:nvPicPr>
          <p:cNvPr id="6" name="Image 4" descr="preencoded.png"/>
          <p:cNvPicPr>
            <a:picLocks noChangeAspect="1"/>
          </p:cNvPicPr>
          <p:nvPr/>
        </p:nvPicPr>
        <p:blipFill>
          <a:blip r:embed="rId7"/>
          <a:stretch>
            <a:fillRect/>
          </a:stretch>
        </p:blipFill>
        <p:spPr>
          <a:xfrm>
            <a:off x="838200" y="2019300"/>
            <a:ext cx="4724400" cy="342900"/>
          </a:xfrm>
          <a:prstGeom prst="rect">
            <a:avLst/>
          </a:prstGeom>
        </p:spPr>
      </p:pic>
      <p:pic>
        <p:nvPicPr>
          <p:cNvPr id="7" name="Image 5" descr="preencoded.png"/>
          <p:cNvPicPr>
            <a:picLocks noChangeAspect="1"/>
          </p:cNvPicPr>
          <p:nvPr/>
        </p:nvPicPr>
        <p:blipFill>
          <a:blip r:embed="rId8"/>
          <a:stretch>
            <a:fillRect/>
          </a:stretch>
        </p:blipFill>
        <p:spPr>
          <a:xfrm>
            <a:off x="838200" y="2362200"/>
            <a:ext cx="4724400" cy="342900"/>
          </a:xfrm>
          <a:prstGeom prst="rect">
            <a:avLst/>
          </a:prstGeom>
        </p:spPr>
      </p:pic>
      <p:pic>
        <p:nvPicPr>
          <p:cNvPr id="8" name="Image 6" descr="preencoded.png"/>
          <p:cNvPicPr>
            <a:picLocks noChangeAspect="1"/>
          </p:cNvPicPr>
          <p:nvPr/>
        </p:nvPicPr>
        <p:blipFill>
          <a:blip r:embed="rId9"/>
          <a:stretch>
            <a:fillRect/>
          </a:stretch>
        </p:blipFill>
        <p:spPr>
          <a:xfrm>
            <a:off x="838200" y="2705100"/>
            <a:ext cx="4724400" cy="342900"/>
          </a:xfrm>
          <a:prstGeom prst="rect">
            <a:avLst/>
          </a:prstGeom>
        </p:spPr>
      </p:pic>
      <p:pic>
        <p:nvPicPr>
          <p:cNvPr id="9" name="Image 7" descr="preencoded.png"/>
          <p:cNvPicPr>
            <a:picLocks noChangeAspect="1"/>
          </p:cNvPicPr>
          <p:nvPr/>
        </p:nvPicPr>
        <p:blipFill>
          <a:blip r:embed="rId10"/>
          <a:stretch>
            <a:fillRect/>
          </a:stretch>
        </p:blipFill>
        <p:spPr>
          <a:xfrm>
            <a:off x="838200" y="3276600"/>
            <a:ext cx="4724400" cy="1905000"/>
          </a:xfrm>
          <a:prstGeom prst="rect">
            <a:avLst/>
          </a:prstGeom>
        </p:spPr>
      </p:pic>
      <p:pic>
        <p:nvPicPr>
          <p:cNvPr id="10" name="Image 8" descr="preencoded.png"/>
          <p:cNvPicPr>
            <a:picLocks noChangeAspect="1"/>
          </p:cNvPicPr>
          <p:nvPr/>
        </p:nvPicPr>
        <p:blipFill>
          <a:blip r:embed="rId11"/>
          <a:stretch>
            <a:fillRect/>
          </a:stretch>
        </p:blipFill>
        <p:spPr>
          <a:xfrm>
            <a:off x="838200" y="5362575"/>
            <a:ext cx="133350" cy="133350"/>
          </a:xfrm>
          <a:prstGeom prst="rect">
            <a:avLst/>
          </a:prstGeom>
        </p:spPr>
      </p:pic>
      <p:pic>
        <p:nvPicPr>
          <p:cNvPr id="11" name="Image 9" descr="preencoded.png"/>
          <p:cNvPicPr>
            <a:picLocks noChangeAspect="1"/>
          </p:cNvPicPr>
          <p:nvPr/>
        </p:nvPicPr>
        <p:blipFill>
          <a:blip r:embed="rId11"/>
          <a:stretch>
            <a:fillRect/>
          </a:stretch>
        </p:blipFill>
        <p:spPr>
          <a:xfrm>
            <a:off x="838200" y="5553075"/>
            <a:ext cx="133350" cy="133350"/>
          </a:xfrm>
          <a:prstGeom prst="rect">
            <a:avLst/>
          </a:prstGeom>
        </p:spPr>
      </p:pic>
      <p:pic>
        <p:nvPicPr>
          <p:cNvPr id="12" name="Image 10" descr="preencoded.png"/>
          <p:cNvPicPr>
            <a:picLocks noChangeAspect="1"/>
          </p:cNvPicPr>
          <p:nvPr/>
        </p:nvPicPr>
        <p:blipFill>
          <a:blip r:embed="rId12"/>
          <a:stretch>
            <a:fillRect/>
          </a:stretch>
        </p:blipFill>
        <p:spPr>
          <a:xfrm>
            <a:off x="6400800" y="1333500"/>
            <a:ext cx="5181600" cy="4686300"/>
          </a:xfrm>
          <a:prstGeom prst="rect">
            <a:avLst/>
          </a:prstGeom>
        </p:spPr>
      </p:pic>
      <p:pic>
        <p:nvPicPr>
          <p:cNvPr id="13" name="Image 11" descr="preencoded.png"/>
          <p:cNvPicPr>
            <a:picLocks noChangeAspect="1"/>
          </p:cNvPicPr>
          <p:nvPr/>
        </p:nvPicPr>
        <p:blipFill>
          <a:blip r:embed="rId13"/>
          <a:stretch>
            <a:fillRect/>
          </a:stretch>
        </p:blipFill>
        <p:spPr>
          <a:xfrm>
            <a:off x="6629400" y="1590675"/>
            <a:ext cx="285750" cy="228600"/>
          </a:xfrm>
          <a:prstGeom prst="rect">
            <a:avLst/>
          </a:prstGeom>
        </p:spPr>
      </p:pic>
      <p:pic>
        <p:nvPicPr>
          <p:cNvPr id="14" name="Image 12" descr="preencoded.png"/>
          <p:cNvPicPr>
            <a:picLocks noChangeAspect="1"/>
          </p:cNvPicPr>
          <p:nvPr/>
        </p:nvPicPr>
        <p:blipFill>
          <a:blip r:embed="rId14"/>
          <a:stretch>
            <a:fillRect/>
          </a:stretch>
        </p:blipFill>
        <p:spPr>
          <a:xfrm>
            <a:off x="6629400" y="2019300"/>
            <a:ext cx="4724400" cy="1905000"/>
          </a:xfrm>
          <a:prstGeom prst="rect">
            <a:avLst/>
          </a:prstGeom>
        </p:spPr>
      </p:pic>
      <p:pic>
        <p:nvPicPr>
          <p:cNvPr id="15" name="Image 13" descr="preencoded.png"/>
          <p:cNvPicPr>
            <a:picLocks noChangeAspect="1"/>
          </p:cNvPicPr>
          <p:nvPr/>
        </p:nvPicPr>
        <p:blipFill>
          <a:blip r:embed="rId15"/>
          <a:stretch>
            <a:fillRect/>
          </a:stretch>
        </p:blipFill>
        <p:spPr>
          <a:xfrm>
            <a:off x="6629400" y="4076700"/>
            <a:ext cx="4724400" cy="419100"/>
          </a:xfrm>
          <a:prstGeom prst="rect">
            <a:avLst/>
          </a:prstGeom>
        </p:spPr>
      </p:pic>
      <p:pic>
        <p:nvPicPr>
          <p:cNvPr id="16" name="Image 14" descr="preencoded.png"/>
          <p:cNvPicPr>
            <a:picLocks noChangeAspect="1"/>
          </p:cNvPicPr>
          <p:nvPr/>
        </p:nvPicPr>
        <p:blipFill>
          <a:blip r:embed="rId16"/>
          <a:stretch>
            <a:fillRect/>
          </a:stretch>
        </p:blipFill>
        <p:spPr>
          <a:xfrm>
            <a:off x="6629400" y="46863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6629400" y="5257800"/>
            <a:ext cx="152400" cy="152400"/>
          </a:xfrm>
          <a:prstGeom prst="rect">
            <a:avLst/>
          </a:prstGeom>
        </p:spPr>
      </p:pic>
      <p:pic>
        <p:nvPicPr>
          <p:cNvPr id="18" name="Image 16" descr="preencoded.png"/>
          <p:cNvPicPr>
            <a:picLocks noChangeAspect="1"/>
          </p:cNvPicPr>
          <p:nvPr/>
        </p:nvPicPr>
        <p:blipFill>
          <a:blip r:embed="rId16"/>
          <a:stretch>
            <a:fillRect/>
          </a:stretch>
        </p:blipFill>
        <p:spPr>
          <a:xfrm>
            <a:off x="6629400" y="5600700"/>
            <a:ext cx="152400" cy="152400"/>
          </a:xfrm>
          <a:prstGeom prst="rect">
            <a:avLst/>
          </a:prstGeom>
        </p:spPr>
      </p:pic>
      <p:sp>
        <p:nvSpPr>
          <p:cNvPr id="1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動力學與重力補償</a:t>
            </a:r>
            <a:endParaRPr lang="en-US" sz="2700" dirty="0"/>
          </a:p>
        </p:txBody>
      </p:sp>
      <p:sp>
        <p:nvSpPr>
          <p:cNvPr id="20" name="Text 1"/>
          <p:cNvSpPr/>
          <p:nvPr/>
        </p:nvSpPr>
        <p:spPr>
          <a:xfrm>
            <a:off x="10858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馬達扭力限制分析</a:t>
            </a:r>
            <a:endParaRPr lang="en-US" sz="1800" dirty="0"/>
          </a:p>
        </p:txBody>
      </p:sp>
      <p:sp>
        <p:nvSpPr>
          <p:cNvPr id="21" name="Text 2"/>
          <p:cNvSpPr/>
          <p:nvPr/>
        </p:nvSpPr>
        <p:spPr>
          <a:xfrm>
            <a:off x="990600" y="2019300"/>
            <a:ext cx="1735634"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2" name="Text 3"/>
          <p:cNvSpPr/>
          <p:nvPr/>
        </p:nvSpPr>
        <p:spPr>
          <a:xfrm>
            <a:off x="2274987" y="2019300"/>
            <a:ext cx="1793081"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3" name="Text 4"/>
          <p:cNvSpPr/>
          <p:nvPr/>
        </p:nvSpPr>
        <p:spPr>
          <a:xfrm>
            <a:off x="3769162" y="2019300"/>
            <a:ext cx="1793438"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4" name="Text 5"/>
          <p:cNvSpPr/>
          <p:nvPr/>
        </p:nvSpPr>
        <p:spPr>
          <a:xfrm>
            <a:off x="990600" y="23622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Large Motor</a:t>
            </a:r>
            <a:endParaRPr lang="en-US" sz="1050" dirty="0"/>
          </a:p>
        </p:txBody>
      </p:sp>
      <p:sp>
        <p:nvSpPr>
          <p:cNvPr id="25" name="Text 6"/>
          <p:cNvSpPr/>
          <p:nvPr/>
        </p:nvSpPr>
        <p:spPr>
          <a:xfrm>
            <a:off x="2573834" y="23622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40</a:t>
            </a:r>
            <a:endParaRPr lang="en-US" sz="1050" dirty="0"/>
          </a:p>
        </p:txBody>
      </p:sp>
      <p:sp>
        <p:nvSpPr>
          <p:cNvPr id="26" name="Text 7"/>
          <p:cNvSpPr/>
          <p:nvPr/>
        </p:nvSpPr>
        <p:spPr>
          <a:xfrm>
            <a:off x="4068068" y="23622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20</a:t>
            </a:r>
            <a:endParaRPr lang="en-US" sz="1050" dirty="0"/>
          </a:p>
        </p:txBody>
      </p:sp>
      <p:sp>
        <p:nvSpPr>
          <p:cNvPr id="27" name="Text 8"/>
          <p:cNvSpPr/>
          <p:nvPr/>
        </p:nvSpPr>
        <p:spPr>
          <a:xfrm>
            <a:off x="990600" y="27051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Medium Motor</a:t>
            </a:r>
            <a:endParaRPr lang="en-US" sz="1050" dirty="0"/>
          </a:p>
        </p:txBody>
      </p:sp>
      <p:sp>
        <p:nvSpPr>
          <p:cNvPr id="28" name="Text 9"/>
          <p:cNvSpPr/>
          <p:nvPr/>
        </p:nvSpPr>
        <p:spPr>
          <a:xfrm>
            <a:off x="2573834" y="27051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12</a:t>
            </a:r>
            <a:endParaRPr lang="en-US" sz="1050" dirty="0"/>
          </a:p>
        </p:txBody>
      </p:sp>
      <p:sp>
        <p:nvSpPr>
          <p:cNvPr id="29" name="Text 10"/>
          <p:cNvSpPr/>
          <p:nvPr/>
        </p:nvSpPr>
        <p:spPr>
          <a:xfrm>
            <a:off x="4068068" y="27051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8</a:t>
            </a:r>
            <a:endParaRPr lang="en-US" sz="1050" dirty="0"/>
          </a:p>
        </p:txBody>
      </p:sp>
      <p:sp>
        <p:nvSpPr>
          <p:cNvPr id="30" name="Text 11"/>
          <p:cNvSpPr/>
          <p:nvPr/>
        </p:nvSpPr>
        <p:spPr>
          <a:xfrm>
            <a:off x="1009650" y="53340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基座與肩部關節需承受更大扭矩，因此採用大型馬達</a:t>
            </a:r>
            <a:endParaRPr lang="en-US" sz="1050" dirty="0"/>
          </a:p>
        </p:txBody>
      </p:sp>
      <p:sp>
        <p:nvSpPr>
          <p:cNvPr id="31" name="Text 12"/>
          <p:cNvSpPr/>
          <p:nvPr/>
        </p:nvSpPr>
        <p:spPr>
          <a:xfrm>
            <a:off x="1009650" y="55245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肘部、腕部關節採用中型馬達，平衡速度與體積需求</a:t>
            </a:r>
            <a:endParaRPr lang="en-US" sz="1050" dirty="0"/>
          </a:p>
        </p:txBody>
      </p:sp>
      <p:sp>
        <p:nvSpPr>
          <p:cNvPr id="32" name="Text 13"/>
          <p:cNvSpPr/>
          <p:nvPr/>
        </p:nvSpPr>
        <p:spPr>
          <a:xfrm>
            <a:off x="69913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重力補償模型</a:t>
            </a:r>
            <a:endParaRPr lang="en-US" sz="1800" dirty="0"/>
          </a:p>
        </p:txBody>
      </p:sp>
      <p:sp>
        <p:nvSpPr>
          <p:cNvPr id="33" name="Text 14"/>
          <p:cNvSpPr/>
          <p:nvPr/>
        </p:nvSpPr>
        <p:spPr>
          <a:xfrm>
            <a:off x="6743700" y="4076700"/>
            <a:ext cx="5669280" cy="4191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Cambria Math" pitchFamily="34" charset="0"/>
                <a:ea typeface="Cambria Math" pitchFamily="34" charset="-122"/>
                <a:cs typeface="Cambria Math" pitchFamily="34" charset="-120"/>
              </a:rPr>
              <a:t>T</a:t>
            </a:r>
            <a:r>
              <a:rPr lang="en-US" sz="1013" dirty="0">
                <a:solidFill>
                  <a:srgbClr val="FFFFFF"/>
                </a:solidFill>
                <a:latin typeface="Cambria Math" pitchFamily="34" charset="0"/>
                <a:ea typeface="Cambria Math" pitchFamily="34" charset="-122"/>
                <a:cs typeface="Cambria Math" pitchFamily="34" charset="-120"/>
              </a:rPr>
              <a:t>gravity</a:t>
            </a:r>
            <a:r>
              <a:rPr lang="en-US" sz="1350" dirty="0">
                <a:solidFill>
                  <a:srgbClr val="FFFFFF"/>
                </a:solidFill>
                <a:latin typeface="Cambria Math" pitchFamily="34" charset="0"/>
                <a:ea typeface="Cambria Math" pitchFamily="34" charset="-122"/>
                <a:cs typeface="Cambria Math" pitchFamily="34" charset="-120"/>
              </a:rPr>
              <a:t> = m × g × l × cos(θ)</a:t>
            </a:r>
            <a:endParaRPr lang="en-US" sz="1350" dirty="0"/>
          </a:p>
        </p:txBody>
      </p:sp>
      <p:sp>
        <p:nvSpPr>
          <p:cNvPr id="34" name="Text 15"/>
          <p:cNvSpPr/>
          <p:nvPr/>
        </p:nvSpPr>
        <p:spPr>
          <a:xfrm>
            <a:off x="6858000" y="4648200"/>
            <a:ext cx="4495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重力補償模型計算每個關節需產生的扭矩，以抵消手臂自身重量造成的力矩</a:t>
            </a:r>
            <a:endParaRPr lang="en-US" sz="1200" dirty="0"/>
          </a:p>
        </p:txBody>
      </p:sp>
      <p:sp>
        <p:nvSpPr>
          <p:cNvPr id="35" name="Text 16"/>
          <p:cNvSpPr/>
          <p:nvPr/>
        </p:nvSpPr>
        <p:spPr>
          <a:xfrm>
            <a:off x="6858000" y="5219700"/>
            <a:ext cx="50977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θ 為手臂與垂直方向的夾角，cos(θ) 避免在垂直位置時補償不足</a:t>
            </a:r>
            <a:endParaRPr lang="en-US" sz="1200" dirty="0"/>
          </a:p>
        </p:txBody>
      </p:sp>
      <p:sp>
        <p:nvSpPr>
          <p:cNvPr id="36" name="Text 17"/>
          <p:cNvSpPr/>
          <p:nvPr/>
        </p:nvSpPr>
        <p:spPr>
          <a:xfrm>
            <a:off x="6858000" y="5562600"/>
            <a:ext cx="43891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模型簡單但有效，可防止手臂在重力作用下彎曲或掉落</a:t>
            </a:r>
            <a:endParaRPr lang="en-US" sz="1200" dirty="0"/>
          </a:p>
        </p:txBody>
      </p:sp>
      <p:sp>
        <p:nvSpPr>
          <p:cNvPr id="37"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12 / 20</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762000" y="1409700"/>
            <a:ext cx="2438400" cy="1981200"/>
          </a:xfrm>
          <a:prstGeom prst="rect">
            <a:avLst/>
          </a:prstGeom>
        </p:spPr>
      </p:pic>
      <p:pic>
        <p:nvPicPr>
          <p:cNvPr id="5" name="Image 3" descr="preencoded.png"/>
          <p:cNvPicPr>
            <a:picLocks noChangeAspect="1"/>
          </p:cNvPicPr>
          <p:nvPr/>
        </p:nvPicPr>
        <p:blipFill>
          <a:blip r:embed="rId6"/>
          <a:stretch>
            <a:fillRect/>
          </a:stretch>
        </p:blipFill>
        <p:spPr>
          <a:xfrm>
            <a:off x="1676400" y="16002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838325" y="1752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952500" y="2667000"/>
            <a:ext cx="2057400" cy="533400"/>
          </a:xfrm>
          <a:prstGeom prst="rect">
            <a:avLst/>
          </a:prstGeom>
        </p:spPr>
      </p:pic>
      <p:pic>
        <p:nvPicPr>
          <p:cNvPr id="8" name="Image 6" descr="preencoded.png"/>
          <p:cNvPicPr>
            <a:picLocks noChangeAspect="1"/>
          </p:cNvPicPr>
          <p:nvPr/>
        </p:nvPicPr>
        <p:blipFill>
          <a:blip r:embed="rId9"/>
          <a:stretch>
            <a:fillRect/>
          </a:stretch>
        </p:blipFill>
        <p:spPr>
          <a:xfrm>
            <a:off x="1028700" y="2771775"/>
            <a:ext cx="133350" cy="133350"/>
          </a:xfrm>
          <a:prstGeom prst="rect">
            <a:avLst/>
          </a:prstGeom>
        </p:spPr>
      </p:pic>
      <p:pic>
        <p:nvPicPr>
          <p:cNvPr id="9" name="Image 7" descr="preencoded.png"/>
          <p:cNvPicPr>
            <a:picLocks noChangeAspect="1"/>
          </p:cNvPicPr>
          <p:nvPr/>
        </p:nvPicPr>
        <p:blipFill>
          <a:blip r:embed="rId9"/>
          <a:stretch>
            <a:fillRect/>
          </a:stretch>
        </p:blipFill>
        <p:spPr>
          <a:xfrm>
            <a:off x="1028700" y="2962275"/>
            <a:ext cx="133350" cy="133350"/>
          </a:xfrm>
          <a:prstGeom prst="rect">
            <a:avLst/>
          </a:prstGeom>
        </p:spPr>
      </p:pic>
      <p:pic>
        <p:nvPicPr>
          <p:cNvPr id="10" name="Image 8" descr="preencoded.png"/>
          <p:cNvPicPr>
            <a:picLocks noChangeAspect="1"/>
          </p:cNvPicPr>
          <p:nvPr/>
        </p:nvPicPr>
        <p:blipFill>
          <a:blip r:embed="rId10"/>
          <a:stretch>
            <a:fillRect/>
          </a:stretch>
        </p:blipFill>
        <p:spPr>
          <a:xfrm>
            <a:off x="4876800" y="1409700"/>
            <a:ext cx="2438400" cy="1981200"/>
          </a:xfrm>
          <a:prstGeom prst="rect">
            <a:avLst/>
          </a:prstGeom>
        </p:spPr>
      </p:pic>
      <p:pic>
        <p:nvPicPr>
          <p:cNvPr id="11" name="Image 9" descr="preencoded.png"/>
          <p:cNvPicPr>
            <a:picLocks noChangeAspect="1"/>
          </p:cNvPicPr>
          <p:nvPr/>
        </p:nvPicPr>
        <p:blipFill>
          <a:blip r:embed="rId6"/>
          <a:stretch>
            <a:fillRect/>
          </a:stretch>
        </p:blipFill>
        <p:spPr>
          <a:xfrm>
            <a:off x="5791200" y="1600200"/>
            <a:ext cx="609600" cy="609600"/>
          </a:xfrm>
          <a:prstGeom prst="rect">
            <a:avLst/>
          </a:prstGeom>
        </p:spPr>
      </p:pic>
      <p:pic>
        <p:nvPicPr>
          <p:cNvPr id="12" name="Image 10" descr="preencoded.png"/>
          <p:cNvPicPr>
            <a:picLocks noChangeAspect="1"/>
          </p:cNvPicPr>
          <p:nvPr/>
        </p:nvPicPr>
        <p:blipFill>
          <a:blip r:embed="rId11"/>
          <a:stretch>
            <a:fillRect/>
          </a:stretch>
        </p:blipFill>
        <p:spPr>
          <a:xfrm>
            <a:off x="5981700" y="1752600"/>
            <a:ext cx="228600" cy="304800"/>
          </a:xfrm>
          <a:prstGeom prst="rect">
            <a:avLst/>
          </a:prstGeom>
        </p:spPr>
      </p:pic>
      <p:pic>
        <p:nvPicPr>
          <p:cNvPr id="13" name="Image 11" descr="preencoded.png"/>
          <p:cNvPicPr>
            <a:picLocks noChangeAspect="1"/>
          </p:cNvPicPr>
          <p:nvPr/>
        </p:nvPicPr>
        <p:blipFill>
          <a:blip r:embed="rId8"/>
          <a:stretch>
            <a:fillRect/>
          </a:stretch>
        </p:blipFill>
        <p:spPr>
          <a:xfrm>
            <a:off x="5067300" y="2667000"/>
            <a:ext cx="2057400" cy="533400"/>
          </a:xfrm>
          <a:prstGeom prst="rect">
            <a:avLst/>
          </a:prstGeom>
        </p:spPr>
      </p:pic>
      <p:pic>
        <p:nvPicPr>
          <p:cNvPr id="14" name="Image 12" descr="preencoded.png"/>
          <p:cNvPicPr>
            <a:picLocks noChangeAspect="1"/>
          </p:cNvPicPr>
          <p:nvPr/>
        </p:nvPicPr>
        <p:blipFill>
          <a:blip r:embed="rId12"/>
          <a:stretch>
            <a:fillRect/>
          </a:stretch>
        </p:blipFill>
        <p:spPr>
          <a:xfrm>
            <a:off x="5143500" y="2771775"/>
            <a:ext cx="171450" cy="133350"/>
          </a:xfrm>
          <a:prstGeom prst="rect">
            <a:avLst/>
          </a:prstGeom>
        </p:spPr>
      </p:pic>
      <p:pic>
        <p:nvPicPr>
          <p:cNvPr id="15" name="Image 13" descr="preencoded.png"/>
          <p:cNvPicPr>
            <a:picLocks noChangeAspect="1"/>
          </p:cNvPicPr>
          <p:nvPr/>
        </p:nvPicPr>
        <p:blipFill>
          <a:blip r:embed="rId13"/>
          <a:stretch>
            <a:fillRect/>
          </a:stretch>
        </p:blipFill>
        <p:spPr>
          <a:xfrm>
            <a:off x="5143500" y="2962275"/>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8991600" y="1409700"/>
            <a:ext cx="2438400" cy="1981200"/>
          </a:xfrm>
          <a:prstGeom prst="rect">
            <a:avLst/>
          </a:prstGeom>
        </p:spPr>
      </p:pic>
      <p:pic>
        <p:nvPicPr>
          <p:cNvPr id="17" name="Image 15" descr="preencoded.png"/>
          <p:cNvPicPr>
            <a:picLocks noChangeAspect="1"/>
          </p:cNvPicPr>
          <p:nvPr/>
        </p:nvPicPr>
        <p:blipFill>
          <a:blip r:embed="rId15"/>
          <a:stretch>
            <a:fillRect/>
          </a:stretch>
        </p:blipFill>
        <p:spPr>
          <a:xfrm>
            <a:off x="9906000" y="1600200"/>
            <a:ext cx="609600" cy="609600"/>
          </a:xfrm>
          <a:prstGeom prst="rect">
            <a:avLst/>
          </a:prstGeom>
        </p:spPr>
      </p:pic>
      <p:pic>
        <p:nvPicPr>
          <p:cNvPr id="18" name="Image 16" descr="preencoded.png"/>
          <p:cNvPicPr>
            <a:picLocks noChangeAspect="1"/>
          </p:cNvPicPr>
          <p:nvPr/>
        </p:nvPicPr>
        <p:blipFill>
          <a:blip r:embed="rId16"/>
          <a:stretch>
            <a:fillRect/>
          </a:stretch>
        </p:blipFill>
        <p:spPr>
          <a:xfrm>
            <a:off x="10096500" y="1752600"/>
            <a:ext cx="228600" cy="304800"/>
          </a:xfrm>
          <a:prstGeom prst="rect">
            <a:avLst/>
          </a:prstGeom>
        </p:spPr>
      </p:pic>
      <p:pic>
        <p:nvPicPr>
          <p:cNvPr id="19" name="Image 17" descr="preencoded.png"/>
          <p:cNvPicPr>
            <a:picLocks noChangeAspect="1"/>
          </p:cNvPicPr>
          <p:nvPr/>
        </p:nvPicPr>
        <p:blipFill>
          <a:blip r:embed="rId8"/>
          <a:stretch>
            <a:fillRect/>
          </a:stretch>
        </p:blipFill>
        <p:spPr>
          <a:xfrm>
            <a:off x="9182100" y="2667000"/>
            <a:ext cx="2057400" cy="533400"/>
          </a:xfrm>
          <a:prstGeom prst="rect">
            <a:avLst/>
          </a:prstGeom>
        </p:spPr>
      </p:pic>
      <p:pic>
        <p:nvPicPr>
          <p:cNvPr id="20" name="Image 18" descr="preencoded.png"/>
          <p:cNvPicPr>
            <a:picLocks noChangeAspect="1"/>
          </p:cNvPicPr>
          <p:nvPr/>
        </p:nvPicPr>
        <p:blipFill>
          <a:blip r:embed="rId17"/>
          <a:stretch>
            <a:fillRect/>
          </a:stretch>
        </p:blipFill>
        <p:spPr>
          <a:xfrm>
            <a:off x="9258300" y="2771775"/>
            <a:ext cx="171450" cy="133350"/>
          </a:xfrm>
          <a:prstGeom prst="rect">
            <a:avLst/>
          </a:prstGeom>
        </p:spPr>
      </p:pic>
      <p:pic>
        <p:nvPicPr>
          <p:cNvPr id="21" name="Image 19" descr="preencoded.png"/>
          <p:cNvPicPr>
            <a:picLocks noChangeAspect="1"/>
          </p:cNvPicPr>
          <p:nvPr/>
        </p:nvPicPr>
        <p:blipFill>
          <a:blip r:embed="rId18"/>
          <a:stretch>
            <a:fillRect/>
          </a:stretch>
        </p:blipFill>
        <p:spPr>
          <a:xfrm>
            <a:off x="9258300" y="2962275"/>
            <a:ext cx="171450" cy="133350"/>
          </a:xfrm>
          <a:prstGeom prst="rect">
            <a:avLst/>
          </a:prstGeom>
        </p:spPr>
      </p:pic>
      <p:pic>
        <p:nvPicPr>
          <p:cNvPr id="22" name="Image 20" descr="preencoded.png"/>
          <p:cNvPicPr>
            <a:picLocks noChangeAspect="1"/>
          </p:cNvPicPr>
          <p:nvPr/>
        </p:nvPicPr>
        <p:blipFill>
          <a:blip r:embed="rId19"/>
          <a:stretch>
            <a:fillRect/>
          </a:stretch>
        </p:blipFill>
        <p:spPr>
          <a:xfrm>
            <a:off x="2800350" y="2076450"/>
            <a:ext cx="1143000" cy="19050"/>
          </a:xfrm>
          <a:prstGeom prst="rect">
            <a:avLst/>
          </a:prstGeom>
        </p:spPr>
      </p:pic>
      <p:pic>
        <p:nvPicPr>
          <p:cNvPr id="23" name="Image 21" descr="preencoded.png"/>
          <p:cNvPicPr>
            <a:picLocks noChangeAspect="1"/>
          </p:cNvPicPr>
          <p:nvPr/>
        </p:nvPicPr>
        <p:blipFill>
          <a:blip r:embed="rId20"/>
          <a:stretch>
            <a:fillRect/>
          </a:stretch>
        </p:blipFill>
        <p:spPr>
          <a:xfrm>
            <a:off x="6991350" y="2076450"/>
            <a:ext cx="1143000" cy="19050"/>
          </a:xfrm>
          <a:prstGeom prst="rect">
            <a:avLst/>
          </a:prstGeom>
        </p:spPr>
      </p:pic>
      <p:pic>
        <p:nvPicPr>
          <p:cNvPr id="24" name="Image 22" descr="preencoded.png"/>
          <p:cNvPicPr>
            <a:picLocks noChangeAspect="1"/>
          </p:cNvPicPr>
          <p:nvPr/>
        </p:nvPicPr>
        <p:blipFill>
          <a:blip r:embed="rId21"/>
          <a:stretch>
            <a:fillRect/>
          </a:stretch>
        </p:blipFill>
        <p:spPr>
          <a:xfrm>
            <a:off x="4181475" y="2409825"/>
            <a:ext cx="285750" cy="190500"/>
          </a:xfrm>
          <a:prstGeom prst="rect">
            <a:avLst/>
          </a:prstGeom>
        </p:spPr>
      </p:pic>
      <p:pic>
        <p:nvPicPr>
          <p:cNvPr id="25" name="Image 23" descr="preencoded.png"/>
          <p:cNvPicPr>
            <a:picLocks noChangeAspect="1"/>
          </p:cNvPicPr>
          <p:nvPr/>
        </p:nvPicPr>
        <p:blipFill>
          <a:blip r:embed="rId22"/>
          <a:stretch>
            <a:fillRect/>
          </a:stretch>
        </p:blipFill>
        <p:spPr>
          <a:xfrm>
            <a:off x="7515225" y="2409825"/>
            <a:ext cx="285750" cy="190500"/>
          </a:xfrm>
          <a:prstGeom prst="rect">
            <a:avLst/>
          </a:prstGeom>
        </p:spPr>
      </p:pic>
      <p:pic>
        <p:nvPicPr>
          <p:cNvPr id="26" name="Image 24" descr="preencoded.png"/>
          <p:cNvPicPr>
            <a:picLocks noChangeAspect="1"/>
          </p:cNvPicPr>
          <p:nvPr/>
        </p:nvPicPr>
        <p:blipFill>
          <a:blip r:embed="rId23"/>
          <a:stretch>
            <a:fillRect/>
          </a:stretch>
        </p:blipFill>
        <p:spPr>
          <a:xfrm>
            <a:off x="609600" y="3810000"/>
            <a:ext cx="190500" cy="190500"/>
          </a:xfrm>
          <a:prstGeom prst="rect">
            <a:avLst/>
          </a:prstGeom>
        </p:spPr>
      </p:pic>
      <p:pic>
        <p:nvPicPr>
          <p:cNvPr id="27" name="Image 25" descr="preencoded.png"/>
          <p:cNvPicPr>
            <a:picLocks noChangeAspect="1"/>
          </p:cNvPicPr>
          <p:nvPr/>
        </p:nvPicPr>
        <p:blipFill>
          <a:blip r:embed="rId24"/>
          <a:stretch>
            <a:fillRect/>
          </a:stretch>
        </p:blipFill>
        <p:spPr>
          <a:xfrm>
            <a:off x="609600" y="4229100"/>
            <a:ext cx="190500" cy="152400"/>
          </a:xfrm>
          <a:prstGeom prst="rect">
            <a:avLst/>
          </a:prstGeom>
        </p:spPr>
      </p:pic>
      <p:pic>
        <p:nvPicPr>
          <p:cNvPr id="28" name="Image 26" descr="preencoded.png"/>
          <p:cNvPicPr>
            <a:picLocks noChangeAspect="1"/>
          </p:cNvPicPr>
          <p:nvPr/>
        </p:nvPicPr>
        <p:blipFill>
          <a:blip r:embed="rId25"/>
          <a:stretch>
            <a:fillRect/>
          </a:stretch>
        </p:blipFill>
        <p:spPr>
          <a:xfrm>
            <a:off x="609600" y="4572000"/>
            <a:ext cx="152400" cy="152400"/>
          </a:xfrm>
          <a:prstGeom prst="rect">
            <a:avLst/>
          </a:prstGeom>
        </p:spPr>
      </p:pic>
      <p:pic>
        <p:nvPicPr>
          <p:cNvPr id="29" name="Image 27" descr="preencoded.png"/>
          <p:cNvPicPr>
            <a:picLocks noChangeAspect="1"/>
          </p:cNvPicPr>
          <p:nvPr/>
        </p:nvPicPr>
        <p:blipFill>
          <a:blip r:embed="rId26"/>
          <a:stretch>
            <a:fillRect/>
          </a:stretch>
        </p:blipFill>
        <p:spPr>
          <a:xfrm>
            <a:off x="609600" y="5143500"/>
            <a:ext cx="133350" cy="152400"/>
          </a:xfrm>
          <a:prstGeom prst="rect">
            <a:avLst/>
          </a:prstGeom>
        </p:spPr>
      </p:pic>
      <p:pic>
        <p:nvPicPr>
          <p:cNvPr id="30" name="Image 28" descr="preencoded.png"/>
          <p:cNvPicPr>
            <a:picLocks noChangeAspect="1"/>
          </p:cNvPicPr>
          <p:nvPr/>
        </p:nvPicPr>
        <p:blipFill>
          <a:blip r:embed="rId27"/>
          <a:stretch>
            <a:fillRect/>
          </a:stretch>
        </p:blipFill>
        <p:spPr>
          <a:xfrm>
            <a:off x="6096000" y="3771900"/>
            <a:ext cx="5486400" cy="1790700"/>
          </a:xfrm>
          <a:prstGeom prst="rect">
            <a:avLst/>
          </a:prstGeom>
        </p:spPr>
      </p:pic>
      <p:pic>
        <p:nvPicPr>
          <p:cNvPr id="31" name="Image 29" descr="preencoded.png"/>
          <p:cNvPicPr>
            <a:picLocks noChangeAspect="1"/>
          </p:cNvPicPr>
          <p:nvPr/>
        </p:nvPicPr>
        <p:blipFill>
          <a:blip r:embed="rId28"/>
          <a:stretch>
            <a:fillRect/>
          </a:stretch>
        </p:blipFill>
        <p:spPr>
          <a:xfrm>
            <a:off x="6400800" y="3810000"/>
            <a:ext cx="190500" cy="190500"/>
          </a:xfrm>
          <a:prstGeom prst="rect">
            <a:avLst/>
          </a:prstGeom>
        </p:spPr>
      </p:pic>
      <p:pic>
        <p:nvPicPr>
          <p:cNvPr id="32" name="Image 30" descr="preencoded.png"/>
          <p:cNvPicPr>
            <a:picLocks noChangeAspect="1"/>
          </p:cNvPicPr>
          <p:nvPr/>
        </p:nvPicPr>
        <p:blipFill>
          <a:blip r:embed="rId29"/>
          <a:stretch>
            <a:fillRect/>
          </a:stretch>
        </p:blipFill>
        <p:spPr>
          <a:xfrm>
            <a:off x="6400800" y="4800600"/>
            <a:ext cx="114300" cy="152400"/>
          </a:xfrm>
          <a:prstGeom prst="rect">
            <a:avLst/>
          </a:prstGeom>
        </p:spPr>
      </p:pic>
      <p:sp>
        <p:nvSpPr>
          <p:cNvPr id="3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系統架構</a:t>
            </a:r>
            <a:endParaRPr lang="en-US" sz="2700" dirty="0"/>
          </a:p>
        </p:txBody>
      </p:sp>
      <p:sp>
        <p:nvSpPr>
          <p:cNvPr id="34" name="Text 1"/>
          <p:cNvSpPr/>
          <p:nvPr/>
        </p:nvSpPr>
        <p:spPr>
          <a:xfrm>
            <a:off x="9525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Laptop / PC</a:t>
            </a:r>
            <a:endParaRPr lang="en-US" sz="1200" dirty="0"/>
          </a:p>
        </p:txBody>
      </p:sp>
      <p:sp>
        <p:nvSpPr>
          <p:cNvPr id="35" name="Text 2"/>
          <p:cNvSpPr/>
          <p:nvPr/>
        </p:nvSpPr>
        <p:spPr>
          <a:xfrm>
            <a:off x="12382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 Node (IK Solver)</a:t>
            </a:r>
            <a:endParaRPr lang="en-US" sz="1050" dirty="0"/>
          </a:p>
        </p:txBody>
      </p:sp>
      <p:sp>
        <p:nvSpPr>
          <p:cNvPr id="36" name="Text 3"/>
          <p:cNvSpPr/>
          <p:nvPr/>
        </p:nvSpPr>
        <p:spPr>
          <a:xfrm>
            <a:off x="12382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RViz (Visualization)</a:t>
            </a:r>
            <a:endParaRPr lang="en-US" sz="1050" dirty="0"/>
          </a:p>
        </p:txBody>
      </p:sp>
      <p:sp>
        <p:nvSpPr>
          <p:cNvPr id="37" name="Text 4"/>
          <p:cNvSpPr/>
          <p:nvPr/>
        </p:nvSpPr>
        <p:spPr>
          <a:xfrm>
            <a:off x="50673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MQTT Broker</a:t>
            </a:r>
            <a:endParaRPr lang="en-US" sz="1200" dirty="0"/>
          </a:p>
        </p:txBody>
      </p:sp>
      <p:sp>
        <p:nvSpPr>
          <p:cNvPr id="38" name="Text 5"/>
          <p:cNvSpPr/>
          <p:nvPr/>
        </p:nvSpPr>
        <p:spPr>
          <a:xfrm>
            <a:off x="53911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Wi-Fi Communication</a:t>
            </a:r>
            <a:endParaRPr lang="en-US" sz="1050" dirty="0"/>
          </a:p>
        </p:txBody>
      </p:sp>
      <p:sp>
        <p:nvSpPr>
          <p:cNvPr id="39" name="Text 6"/>
          <p:cNvSpPr/>
          <p:nvPr/>
        </p:nvSpPr>
        <p:spPr>
          <a:xfrm>
            <a:off x="53530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Message Broker</a:t>
            </a:r>
            <a:endParaRPr lang="en-US" sz="1050" dirty="0"/>
          </a:p>
        </p:txBody>
      </p:sp>
      <p:sp>
        <p:nvSpPr>
          <p:cNvPr id="40" name="Text 7"/>
          <p:cNvSpPr/>
          <p:nvPr/>
        </p:nvSpPr>
        <p:spPr>
          <a:xfrm>
            <a:off x="8976360" y="2324100"/>
            <a:ext cx="246888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LEGO EV3 Brick</a:t>
            </a:r>
            <a:endParaRPr lang="en-US" sz="1200" dirty="0"/>
          </a:p>
        </p:txBody>
      </p:sp>
      <p:sp>
        <p:nvSpPr>
          <p:cNvPr id="41" name="Text 8"/>
          <p:cNvSpPr/>
          <p:nvPr/>
        </p:nvSpPr>
        <p:spPr>
          <a:xfrm>
            <a:off x="95059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Python Script</a:t>
            </a:r>
            <a:endParaRPr lang="en-US" sz="1050" dirty="0"/>
          </a:p>
        </p:txBody>
      </p:sp>
      <p:sp>
        <p:nvSpPr>
          <p:cNvPr id="42" name="Text 9"/>
          <p:cNvSpPr/>
          <p:nvPr/>
        </p:nvSpPr>
        <p:spPr>
          <a:xfrm>
            <a:off x="95059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Motor Driver</a:t>
            </a:r>
            <a:endParaRPr lang="en-US" sz="1050" dirty="0"/>
          </a:p>
        </p:txBody>
      </p:sp>
      <p:sp>
        <p:nvSpPr>
          <p:cNvPr id="43" name="Text 10"/>
          <p:cNvSpPr/>
          <p:nvPr/>
        </p:nvSpPr>
        <p:spPr>
          <a:xfrm>
            <a:off x="8763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架構優勢</a:t>
            </a:r>
            <a:endParaRPr lang="en-US" sz="1500" dirty="0"/>
          </a:p>
        </p:txBody>
      </p:sp>
      <p:sp>
        <p:nvSpPr>
          <p:cNvPr id="44" name="Text 11"/>
          <p:cNvSpPr/>
          <p:nvPr/>
        </p:nvSpPr>
        <p:spPr>
          <a:xfrm>
            <a:off x="914400" y="4191000"/>
            <a:ext cx="562356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系統解耦</a:t>
            </a:r>
            <a:r>
              <a:rPr lang="en-US" sz="1200" dirty="0">
                <a:solidFill>
                  <a:srgbClr val="D1D5DB"/>
                </a:solidFill>
                <a:latin typeface="Roboto" pitchFamily="34" charset="0"/>
                <a:ea typeface="Roboto" pitchFamily="34" charset="-122"/>
                <a:cs typeface="Roboto" pitchFamily="34" charset="-120"/>
              </a:rPr>
              <a:t> - 高階控制邏輯與低階硬體控制分離，獨立開發、測試與維護</a:t>
            </a:r>
            <a:endParaRPr lang="en-US" sz="1200" dirty="0"/>
          </a:p>
        </p:txBody>
      </p:sp>
      <p:sp>
        <p:nvSpPr>
          <p:cNvPr id="45" name="Text 12"/>
          <p:cNvSpPr/>
          <p:nvPr/>
        </p:nvSpPr>
        <p:spPr>
          <a:xfrm>
            <a:off x="876300" y="4533900"/>
            <a:ext cx="49149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計算卸載</a:t>
            </a:r>
            <a:r>
              <a:rPr lang="en-US" sz="1200" dirty="0">
                <a:solidFill>
                  <a:srgbClr val="D1D5DB"/>
                </a:solidFill>
                <a:latin typeface="Roboto" pitchFamily="34" charset="0"/>
                <a:ea typeface="Roboto" pitchFamily="34" charset="-122"/>
                <a:cs typeface="Roboto" pitchFamily="34" charset="-120"/>
              </a:rPr>
              <a:t> - 將運算密集型任務交由性能更強大的PC處理，EV3專注即時控制</a:t>
            </a:r>
            <a:endParaRPr lang="en-US" sz="1200" dirty="0"/>
          </a:p>
        </p:txBody>
      </p:sp>
      <p:sp>
        <p:nvSpPr>
          <p:cNvPr id="46" name="Text 13"/>
          <p:cNvSpPr/>
          <p:nvPr/>
        </p:nvSpPr>
        <p:spPr>
          <a:xfrm>
            <a:off x="857250" y="5105400"/>
            <a:ext cx="49339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可擴展性</a:t>
            </a:r>
            <a:r>
              <a:rPr lang="en-US" sz="1200" dirty="0">
                <a:solidFill>
                  <a:srgbClr val="D1D5DB"/>
                </a:solidFill>
                <a:latin typeface="Roboto" pitchFamily="34" charset="0"/>
                <a:ea typeface="Roboto" pitchFamily="34" charset="-122"/>
                <a:cs typeface="Roboto" pitchFamily="34" charset="-120"/>
              </a:rPr>
              <a:t> - 模組化設計使未來能輕鬆整合更多感測器、執行器或更複雜的控制演算法</a:t>
            </a:r>
            <a:endParaRPr lang="en-US" sz="1200" dirty="0"/>
          </a:p>
        </p:txBody>
      </p:sp>
      <p:sp>
        <p:nvSpPr>
          <p:cNvPr id="47" name="Text 14"/>
          <p:cNvSpPr/>
          <p:nvPr/>
        </p:nvSpPr>
        <p:spPr>
          <a:xfrm>
            <a:off x="66675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MQTT 通訊協定</a:t>
            </a:r>
            <a:endParaRPr lang="en-US" sz="1500" dirty="0"/>
          </a:p>
        </p:txBody>
      </p:sp>
      <p:sp>
        <p:nvSpPr>
          <p:cNvPr id="48" name="Text 15"/>
          <p:cNvSpPr/>
          <p:nvPr/>
        </p:nvSpPr>
        <p:spPr>
          <a:xfrm>
            <a:off x="6515100" y="4191000"/>
            <a:ext cx="50673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訊息可靠性</a:t>
            </a:r>
            <a:r>
              <a:rPr lang="en-US" sz="1200" dirty="0">
                <a:solidFill>
                  <a:srgbClr val="D1D5DB"/>
                </a:solidFill>
                <a:latin typeface="Roboto" pitchFamily="34" charset="0"/>
                <a:ea typeface="Roboto" pitchFamily="34" charset="-122"/>
                <a:cs typeface="Roboto" pitchFamily="34" charset="-120"/>
              </a:rPr>
              <a:t> - 使用QoS 1確保訊息至少傳遞一次，減少網路不穩時的訊息丟失</a:t>
            </a:r>
            <a:endParaRPr lang="en-US" sz="1200" dirty="0"/>
          </a:p>
        </p:txBody>
      </p:sp>
      <p:sp>
        <p:nvSpPr>
          <p:cNvPr id="49" name="Text 16"/>
          <p:cNvSpPr/>
          <p:nvPr/>
        </p:nvSpPr>
        <p:spPr>
          <a:xfrm>
            <a:off x="6629400" y="4762500"/>
            <a:ext cx="594360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指令緩衝</a:t>
            </a:r>
            <a:r>
              <a:rPr lang="en-US" sz="1200" dirty="0">
                <a:solidFill>
                  <a:srgbClr val="D1D5DB"/>
                </a:solidFill>
                <a:latin typeface="Roboto" pitchFamily="34" charset="0"/>
                <a:ea typeface="Roboto" pitchFamily="34" charset="-122"/>
                <a:cs typeface="Roboto" pitchFamily="34" charset="-120"/>
              </a:rPr>
              <a:t> - EV3端設計指令緩衝區，以固定頻率讀取指令，平滑化執行效果</a:t>
            </a:r>
            <a:endParaRPr lang="en-US" sz="1200" dirty="0"/>
          </a:p>
        </p:txBody>
      </p:sp>
      <p:sp>
        <p:nvSpPr>
          <p:cNvPr id="50" name="Text 17"/>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13 / 20</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3505200" cy="3619500"/>
          </a:xfrm>
          <a:prstGeom prst="rect">
            <a:avLst/>
          </a:prstGeom>
        </p:spPr>
      </p:pic>
      <p:pic>
        <p:nvPicPr>
          <p:cNvPr id="5" name="Image 3" descr="preencoded.png"/>
          <p:cNvPicPr>
            <a:picLocks noChangeAspect="1"/>
          </p:cNvPicPr>
          <p:nvPr/>
        </p:nvPicPr>
        <p:blipFill>
          <a:blip r:embed="rId6"/>
          <a:stretch>
            <a:fillRect/>
          </a:stretch>
        </p:blipFill>
        <p:spPr>
          <a:xfrm>
            <a:off x="800100" y="19431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33450" y="2038350"/>
            <a:ext cx="190500" cy="266700"/>
          </a:xfrm>
          <a:prstGeom prst="rect">
            <a:avLst/>
          </a:prstGeom>
        </p:spPr>
      </p:pic>
      <p:pic>
        <p:nvPicPr>
          <p:cNvPr id="7" name="Image 5" descr="preencoded.png"/>
          <p:cNvPicPr>
            <a:picLocks noChangeAspect="1"/>
          </p:cNvPicPr>
          <p:nvPr/>
        </p:nvPicPr>
        <p:blipFill>
          <a:blip r:embed="rId8"/>
          <a:stretch>
            <a:fillRect/>
          </a:stretch>
        </p:blipFill>
        <p:spPr>
          <a:xfrm>
            <a:off x="4343400" y="1752600"/>
            <a:ext cx="3505200" cy="3619500"/>
          </a:xfrm>
          <a:prstGeom prst="rect">
            <a:avLst/>
          </a:prstGeom>
        </p:spPr>
      </p:pic>
      <p:pic>
        <p:nvPicPr>
          <p:cNvPr id="8" name="Image 6" descr="preencoded.png"/>
          <p:cNvPicPr>
            <a:picLocks noChangeAspect="1"/>
          </p:cNvPicPr>
          <p:nvPr/>
        </p:nvPicPr>
        <p:blipFill>
          <a:blip r:embed="rId9"/>
          <a:stretch>
            <a:fillRect/>
          </a:stretch>
        </p:blipFill>
        <p:spPr>
          <a:xfrm>
            <a:off x="4533900" y="1943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67250" y="2038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533900" y="3124200"/>
            <a:ext cx="3124200" cy="876300"/>
          </a:xfrm>
          <a:prstGeom prst="rect">
            <a:avLst/>
          </a:prstGeom>
        </p:spPr>
      </p:pic>
      <p:pic>
        <p:nvPicPr>
          <p:cNvPr id="11" name="Image 9" descr="preencoded.png"/>
          <p:cNvPicPr>
            <a:picLocks noChangeAspect="1"/>
          </p:cNvPicPr>
          <p:nvPr/>
        </p:nvPicPr>
        <p:blipFill>
          <a:blip r:embed="rId12"/>
          <a:stretch>
            <a:fillRect/>
          </a:stretch>
        </p:blipFill>
        <p:spPr>
          <a:xfrm>
            <a:off x="4648200" y="3533775"/>
            <a:ext cx="114300" cy="133350"/>
          </a:xfrm>
          <a:prstGeom prst="rect">
            <a:avLst/>
          </a:prstGeom>
        </p:spPr>
      </p:pic>
      <p:pic>
        <p:nvPicPr>
          <p:cNvPr id="12" name="Image 10" descr="preencoded.png"/>
          <p:cNvPicPr>
            <a:picLocks noChangeAspect="1"/>
          </p:cNvPicPr>
          <p:nvPr/>
        </p:nvPicPr>
        <p:blipFill>
          <a:blip r:embed="rId11"/>
          <a:stretch>
            <a:fillRect/>
          </a:stretch>
        </p:blipFill>
        <p:spPr>
          <a:xfrm>
            <a:off x="4533900" y="4152900"/>
            <a:ext cx="3124200" cy="876300"/>
          </a:xfrm>
          <a:prstGeom prst="rect">
            <a:avLst/>
          </a:prstGeom>
        </p:spPr>
      </p:pic>
      <p:pic>
        <p:nvPicPr>
          <p:cNvPr id="13" name="Image 11" descr="preencoded.png"/>
          <p:cNvPicPr>
            <a:picLocks noChangeAspect="1"/>
          </p:cNvPicPr>
          <p:nvPr/>
        </p:nvPicPr>
        <p:blipFill>
          <a:blip r:embed="rId12"/>
          <a:stretch>
            <a:fillRect/>
          </a:stretch>
        </p:blipFill>
        <p:spPr>
          <a:xfrm>
            <a:off x="4648200" y="4562475"/>
            <a:ext cx="114300" cy="133350"/>
          </a:xfrm>
          <a:prstGeom prst="rect">
            <a:avLst/>
          </a:prstGeom>
        </p:spPr>
      </p:pic>
      <p:pic>
        <p:nvPicPr>
          <p:cNvPr id="14" name="Image 12" descr="preencoded.png"/>
          <p:cNvPicPr>
            <a:picLocks noChangeAspect="1"/>
          </p:cNvPicPr>
          <p:nvPr/>
        </p:nvPicPr>
        <p:blipFill>
          <a:blip r:embed="rId8"/>
          <a:stretch>
            <a:fillRect/>
          </a:stretch>
        </p:blipFill>
        <p:spPr>
          <a:xfrm>
            <a:off x="8077200" y="1752600"/>
            <a:ext cx="3505200" cy="3619500"/>
          </a:xfrm>
          <a:prstGeom prst="rect">
            <a:avLst/>
          </a:prstGeom>
        </p:spPr>
      </p:pic>
      <p:pic>
        <p:nvPicPr>
          <p:cNvPr id="15" name="Image 13" descr="preencoded.png"/>
          <p:cNvPicPr>
            <a:picLocks noChangeAspect="1"/>
          </p:cNvPicPr>
          <p:nvPr/>
        </p:nvPicPr>
        <p:blipFill>
          <a:blip r:embed="rId13"/>
          <a:stretch>
            <a:fillRect/>
          </a:stretch>
        </p:blipFill>
        <p:spPr>
          <a:xfrm>
            <a:off x="8267700" y="1943100"/>
            <a:ext cx="457200" cy="457200"/>
          </a:xfrm>
          <a:prstGeom prst="rect">
            <a:avLst/>
          </a:prstGeom>
        </p:spPr>
      </p:pic>
      <p:pic>
        <p:nvPicPr>
          <p:cNvPr id="16" name="Image 14" descr="preencoded.png"/>
          <p:cNvPicPr>
            <a:picLocks noChangeAspect="1"/>
          </p:cNvPicPr>
          <p:nvPr/>
        </p:nvPicPr>
        <p:blipFill>
          <a:blip r:embed="rId14"/>
          <a:stretch>
            <a:fillRect/>
          </a:stretch>
        </p:blipFill>
        <p:spPr>
          <a:xfrm>
            <a:off x="8377238" y="2038350"/>
            <a:ext cx="238125" cy="266700"/>
          </a:xfrm>
          <a:prstGeom prst="rect">
            <a:avLst/>
          </a:prstGeom>
        </p:spPr>
      </p:pic>
      <p:pic>
        <p:nvPicPr>
          <p:cNvPr id="17" name="Image 15" descr="preencoded.png"/>
          <p:cNvPicPr>
            <a:picLocks noChangeAspect="1"/>
          </p:cNvPicPr>
          <p:nvPr/>
        </p:nvPicPr>
        <p:blipFill>
          <a:blip r:embed="rId11"/>
          <a:stretch>
            <a:fillRect/>
          </a:stretch>
        </p:blipFill>
        <p:spPr>
          <a:xfrm>
            <a:off x="8267700" y="3124200"/>
            <a:ext cx="3124200" cy="876300"/>
          </a:xfrm>
          <a:prstGeom prst="rect">
            <a:avLst/>
          </a:prstGeom>
        </p:spPr>
      </p:pic>
      <p:pic>
        <p:nvPicPr>
          <p:cNvPr id="18" name="Image 16" descr="preencoded.png"/>
          <p:cNvPicPr>
            <a:picLocks noChangeAspect="1"/>
          </p:cNvPicPr>
          <p:nvPr/>
        </p:nvPicPr>
        <p:blipFill>
          <a:blip r:embed="rId11"/>
          <a:stretch>
            <a:fillRect/>
          </a:stretch>
        </p:blipFill>
        <p:spPr>
          <a:xfrm>
            <a:off x="8267700" y="4152900"/>
            <a:ext cx="3124200" cy="876300"/>
          </a:xfrm>
          <a:prstGeom prst="rect">
            <a:avLst/>
          </a:prstGeom>
        </p:spPr>
      </p:pic>
      <p:pic>
        <p:nvPicPr>
          <p:cNvPr id="19" name="Image 17" descr="preencoded.png"/>
          <p:cNvPicPr>
            <a:picLocks noChangeAspect="1"/>
          </p:cNvPicPr>
          <p:nvPr/>
        </p:nvPicPr>
        <p:blipFill>
          <a:blip r:embed="rId15"/>
          <a:stretch>
            <a:fillRect/>
          </a:stretch>
        </p:blipFill>
        <p:spPr>
          <a:xfrm>
            <a:off x="609600" y="5600700"/>
            <a:ext cx="10972800" cy="914400"/>
          </a:xfrm>
          <a:prstGeom prst="rect">
            <a:avLst/>
          </a:prstGeom>
        </p:spPr>
      </p:pic>
      <p:pic>
        <p:nvPicPr>
          <p:cNvPr id="20" name="Image 18" descr="preencoded.png"/>
          <p:cNvPicPr>
            <a:picLocks noChangeAspect="1"/>
          </p:cNvPicPr>
          <p:nvPr/>
        </p:nvPicPr>
        <p:blipFill>
          <a:blip r:embed="rId16"/>
          <a:stretch>
            <a:fillRect/>
          </a:stretch>
        </p:blipFill>
        <p:spPr>
          <a:xfrm>
            <a:off x="2638425" y="5715000"/>
            <a:ext cx="952500" cy="19050"/>
          </a:xfrm>
          <a:prstGeom prst="rect">
            <a:avLst/>
          </a:prstGeom>
        </p:spPr>
      </p:pic>
      <p:pic>
        <p:nvPicPr>
          <p:cNvPr id="21" name="Image 19" descr="preencoded.png"/>
          <p:cNvPicPr>
            <a:picLocks noChangeAspect="1"/>
          </p:cNvPicPr>
          <p:nvPr/>
        </p:nvPicPr>
        <p:blipFill>
          <a:blip r:embed="rId16"/>
          <a:stretch>
            <a:fillRect/>
          </a:stretch>
        </p:blipFill>
        <p:spPr>
          <a:xfrm>
            <a:off x="4667250" y="5715000"/>
            <a:ext cx="952500" cy="19050"/>
          </a:xfrm>
          <a:prstGeom prst="rect">
            <a:avLst/>
          </a:prstGeom>
        </p:spPr>
      </p:pic>
      <p:pic>
        <p:nvPicPr>
          <p:cNvPr id="22" name="Image 20" descr="preencoded.png"/>
          <p:cNvPicPr>
            <a:picLocks noChangeAspect="1"/>
          </p:cNvPicPr>
          <p:nvPr/>
        </p:nvPicPr>
        <p:blipFill>
          <a:blip r:embed="rId16"/>
          <a:stretch>
            <a:fillRect/>
          </a:stretch>
        </p:blipFill>
        <p:spPr>
          <a:xfrm>
            <a:off x="6705600" y="5715000"/>
            <a:ext cx="952500" cy="19050"/>
          </a:xfrm>
          <a:prstGeom prst="rect">
            <a:avLst/>
          </a:prstGeom>
        </p:spPr>
      </p:pic>
      <p:pic>
        <p:nvPicPr>
          <p:cNvPr id="23" name="Image 21" descr="preencoded.png"/>
          <p:cNvPicPr>
            <a:picLocks noChangeAspect="1"/>
          </p:cNvPicPr>
          <p:nvPr/>
        </p:nvPicPr>
        <p:blipFill>
          <a:blip r:embed="rId16"/>
          <a:stretch>
            <a:fillRect/>
          </a:stretch>
        </p:blipFill>
        <p:spPr>
          <a:xfrm>
            <a:off x="8734425" y="5715000"/>
            <a:ext cx="952500" cy="19050"/>
          </a:xfrm>
          <a:prstGeom prst="rect">
            <a:avLst/>
          </a:prstGeom>
        </p:spPr>
      </p:pic>
      <p:pic>
        <p:nvPicPr>
          <p:cNvPr id="24" name="Image 22" descr="preencoded.png"/>
          <p:cNvPicPr>
            <a:picLocks noChangeAspect="1"/>
          </p:cNvPicPr>
          <p:nvPr/>
        </p:nvPicPr>
        <p:blipFill>
          <a:blip r:embed="rId17"/>
          <a:stretch>
            <a:fillRect/>
          </a:stretch>
        </p:blipFill>
        <p:spPr>
          <a:xfrm>
            <a:off x="1690688" y="5457825"/>
            <a:ext cx="885825" cy="266700"/>
          </a:xfrm>
          <a:prstGeom prst="rect">
            <a:avLst/>
          </a:prstGeom>
        </p:spPr>
      </p:pic>
      <p:pic>
        <p:nvPicPr>
          <p:cNvPr id="25" name="Image 23" descr="preencoded.png"/>
          <p:cNvPicPr>
            <a:picLocks noChangeAspect="1"/>
          </p:cNvPicPr>
          <p:nvPr/>
        </p:nvPicPr>
        <p:blipFill>
          <a:blip r:embed="rId18"/>
          <a:stretch>
            <a:fillRect/>
          </a:stretch>
        </p:blipFill>
        <p:spPr>
          <a:xfrm>
            <a:off x="3600450" y="5457825"/>
            <a:ext cx="1123950" cy="266700"/>
          </a:xfrm>
          <a:prstGeom prst="rect">
            <a:avLst/>
          </a:prstGeom>
        </p:spPr>
      </p:pic>
      <p:pic>
        <p:nvPicPr>
          <p:cNvPr id="26" name="Image 24" descr="preencoded.png"/>
          <p:cNvPicPr>
            <a:picLocks noChangeAspect="1"/>
          </p:cNvPicPr>
          <p:nvPr/>
        </p:nvPicPr>
        <p:blipFill>
          <a:blip r:embed="rId19"/>
          <a:stretch>
            <a:fillRect/>
          </a:stretch>
        </p:blipFill>
        <p:spPr>
          <a:xfrm>
            <a:off x="5686425" y="5457825"/>
            <a:ext cx="1009650" cy="266700"/>
          </a:xfrm>
          <a:prstGeom prst="rect">
            <a:avLst/>
          </a:prstGeom>
        </p:spPr>
      </p:pic>
      <p:pic>
        <p:nvPicPr>
          <p:cNvPr id="27" name="Image 25" descr="preencoded.png"/>
          <p:cNvPicPr>
            <a:picLocks noChangeAspect="1"/>
          </p:cNvPicPr>
          <p:nvPr/>
        </p:nvPicPr>
        <p:blipFill>
          <a:blip r:embed="rId20"/>
          <a:stretch>
            <a:fillRect/>
          </a:stretch>
        </p:blipFill>
        <p:spPr>
          <a:xfrm>
            <a:off x="7834313" y="5457825"/>
            <a:ext cx="790575" cy="266700"/>
          </a:xfrm>
          <a:prstGeom prst="rect">
            <a:avLst/>
          </a:prstGeom>
        </p:spPr>
      </p:pic>
      <p:pic>
        <p:nvPicPr>
          <p:cNvPr id="28" name="Image 26" descr="preencoded.png"/>
          <p:cNvPicPr>
            <a:picLocks noChangeAspect="1"/>
          </p:cNvPicPr>
          <p:nvPr/>
        </p:nvPicPr>
        <p:blipFill>
          <a:blip r:embed="rId21"/>
          <a:stretch>
            <a:fillRect/>
          </a:stretch>
        </p:blipFill>
        <p:spPr>
          <a:xfrm>
            <a:off x="9777413" y="5457825"/>
            <a:ext cx="962025" cy="266700"/>
          </a:xfrm>
          <a:prstGeom prst="rect">
            <a:avLst/>
          </a:prstGeom>
        </p:spPr>
      </p:pic>
      <p:sp>
        <p:nvSpPr>
          <p:cNvPr id="2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ROS 2整合</a:t>
            </a:r>
            <a:endParaRPr lang="en-US" sz="2700" dirty="0"/>
          </a:p>
        </p:txBody>
      </p:sp>
      <p:sp>
        <p:nvSpPr>
          <p:cNvPr id="30"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介紹robot_arm_system套件、話題設計與節點角色分工</a:t>
            </a:r>
            <a:endParaRPr lang="en-US" sz="1500" dirty="0"/>
          </a:p>
        </p:txBody>
      </p:sp>
      <p:sp>
        <p:nvSpPr>
          <p:cNvPr id="31" name="Text 2"/>
          <p:cNvSpPr/>
          <p:nvPr/>
        </p:nvSpPr>
        <p:spPr>
          <a:xfrm>
            <a:off x="1409700" y="2038350"/>
            <a:ext cx="1737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Custom Package</a:t>
            </a:r>
            <a:endParaRPr lang="en-US" sz="1500" dirty="0"/>
          </a:p>
        </p:txBody>
      </p:sp>
      <p:sp>
        <p:nvSpPr>
          <p:cNvPr id="32" name="Text 3"/>
          <p:cNvSpPr/>
          <p:nvPr/>
        </p:nvSpPr>
        <p:spPr>
          <a:xfrm>
            <a:off x="800100" y="2552700"/>
            <a:ext cx="3124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robot_arm_system</a:t>
            </a:r>
            <a:r>
              <a:rPr lang="en-US" sz="1200" dirty="0">
                <a:solidFill>
                  <a:srgbClr val="D1D5DB"/>
                </a:solidFill>
                <a:latin typeface="Roboto" pitchFamily="34" charset="0"/>
                <a:ea typeface="Roboto" pitchFamily="34" charset="-122"/>
                <a:cs typeface="Roboto" pitchFamily="34" charset="-120"/>
              </a:rPr>
              <a:t> 專門為本專案量身打造的ROS 2 package</a:t>
            </a:r>
            <a:endParaRPr lang="en-US" sz="1200" dirty="0"/>
          </a:p>
        </p:txBody>
      </p:sp>
      <p:sp>
        <p:nvSpPr>
          <p:cNvPr id="33" name="Text 4"/>
          <p:cNvSpPr/>
          <p:nvPr/>
        </p:nvSpPr>
        <p:spPr>
          <a:xfrm>
            <a:off x="895350" y="31242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節點 (Nodes): 執行特定功能的獨立程式單元</a:t>
            </a:r>
            <a:endParaRPr lang="en-US" sz="1200" dirty="0"/>
          </a:p>
        </p:txBody>
      </p:sp>
      <p:sp>
        <p:nvSpPr>
          <p:cNvPr id="34" name="Text 5"/>
          <p:cNvSpPr/>
          <p:nvPr/>
        </p:nvSpPr>
        <p:spPr>
          <a:xfrm>
            <a:off x="895350" y="36576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啟動文件 (Launch Files): 一次性啟動多個節點</a:t>
            </a:r>
            <a:endParaRPr lang="en-US" sz="1200" dirty="0"/>
          </a:p>
        </p:txBody>
      </p:sp>
      <p:sp>
        <p:nvSpPr>
          <p:cNvPr id="35" name="Text 6"/>
          <p:cNvSpPr/>
          <p:nvPr/>
        </p:nvSpPr>
        <p:spPr>
          <a:xfrm>
            <a:off x="895350" y="41910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設定檔 (Configuration Files): 定義機器人參數</a:t>
            </a:r>
            <a:endParaRPr lang="en-US" sz="1200" dirty="0"/>
          </a:p>
        </p:txBody>
      </p:sp>
      <p:sp>
        <p:nvSpPr>
          <p:cNvPr id="36" name="Text 7"/>
          <p:cNvSpPr/>
          <p:nvPr/>
        </p:nvSpPr>
        <p:spPr>
          <a:xfrm>
            <a:off x="895350" y="47244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自定義訊息 (Custom Messages): 特定數據傳輸類型</a:t>
            </a:r>
            <a:endParaRPr lang="en-US" sz="1200" dirty="0"/>
          </a:p>
        </p:txBody>
      </p:sp>
      <p:sp>
        <p:nvSpPr>
          <p:cNvPr id="37" name="Text 8"/>
          <p:cNvSpPr/>
          <p:nvPr/>
        </p:nvSpPr>
        <p:spPr>
          <a:xfrm>
            <a:off x="5143500" y="2038350"/>
            <a:ext cx="11772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Core Topics</a:t>
            </a:r>
            <a:endParaRPr lang="en-US" sz="1500" dirty="0"/>
          </a:p>
        </p:txBody>
      </p:sp>
      <p:sp>
        <p:nvSpPr>
          <p:cNvPr id="38" name="Text 9"/>
          <p:cNvSpPr/>
          <p:nvPr/>
        </p:nvSpPr>
        <p:spPr>
          <a:xfrm>
            <a:off x="45339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ROS 2 透過「話題 (Topics)」實現節點間的非同步通訊</a:t>
            </a:r>
            <a:endParaRPr lang="en-US" sz="1200" dirty="0"/>
          </a:p>
        </p:txBody>
      </p:sp>
      <p:sp>
        <p:nvSpPr>
          <p:cNvPr id="39" name="Text 10"/>
          <p:cNvSpPr/>
          <p:nvPr/>
        </p:nvSpPr>
        <p:spPr>
          <a:xfrm>
            <a:off x="46482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/joint_states</a:t>
            </a:r>
            <a:endParaRPr lang="en-US" sz="1200" dirty="0"/>
          </a:p>
        </p:txBody>
      </p:sp>
      <p:sp>
        <p:nvSpPr>
          <p:cNvPr id="40" name="Text 11"/>
          <p:cNvSpPr/>
          <p:nvPr/>
        </p:nvSpPr>
        <p:spPr>
          <a:xfrm>
            <a:off x="48387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sensor_msgs/JointState</a:t>
            </a:r>
            <a:endParaRPr lang="en-US" sz="1050" dirty="0"/>
          </a:p>
        </p:txBody>
      </p:sp>
      <p:sp>
        <p:nvSpPr>
          <p:cNvPr id="41" name="Text 12"/>
          <p:cNvSpPr/>
          <p:nvPr/>
        </p:nvSpPr>
        <p:spPr>
          <a:xfrm>
            <a:off x="46482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EV3端 | 提供即時關節狀態</a:t>
            </a:r>
            <a:endParaRPr lang="en-US" sz="1050" dirty="0"/>
          </a:p>
        </p:txBody>
      </p:sp>
      <p:sp>
        <p:nvSpPr>
          <p:cNvPr id="42" name="Text 13"/>
          <p:cNvSpPr/>
          <p:nvPr/>
        </p:nvSpPr>
        <p:spPr>
          <a:xfrm>
            <a:off x="46482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/motor_cmd_in</a:t>
            </a:r>
            <a:endParaRPr lang="en-US" sz="1200" dirty="0"/>
          </a:p>
        </p:txBody>
      </p:sp>
      <p:sp>
        <p:nvSpPr>
          <p:cNvPr id="43" name="Text 14"/>
          <p:cNvSpPr/>
          <p:nvPr/>
        </p:nvSpPr>
        <p:spPr>
          <a:xfrm>
            <a:off x="48387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custom_msgs/MotorCommand</a:t>
            </a:r>
            <a:endParaRPr lang="en-US" sz="1050" dirty="0"/>
          </a:p>
        </p:txBody>
      </p:sp>
      <p:sp>
        <p:nvSpPr>
          <p:cNvPr id="44" name="Text 15"/>
          <p:cNvSpPr/>
          <p:nvPr/>
        </p:nvSpPr>
        <p:spPr>
          <a:xfrm>
            <a:off x="46482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PC端 | 接收馬達目標指令</a:t>
            </a:r>
            <a:endParaRPr lang="en-US" sz="1050" dirty="0"/>
          </a:p>
        </p:txBody>
      </p:sp>
      <p:sp>
        <p:nvSpPr>
          <p:cNvPr id="45" name="Text 16"/>
          <p:cNvSpPr/>
          <p:nvPr/>
        </p:nvSpPr>
        <p:spPr>
          <a:xfrm>
            <a:off x="8877300" y="2038350"/>
            <a:ext cx="11658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Node Roles</a:t>
            </a:r>
            <a:endParaRPr lang="en-US" sz="1500" dirty="0"/>
          </a:p>
        </p:txBody>
      </p:sp>
      <p:sp>
        <p:nvSpPr>
          <p:cNvPr id="46" name="Text 17"/>
          <p:cNvSpPr/>
          <p:nvPr/>
        </p:nvSpPr>
        <p:spPr>
          <a:xfrm>
            <a:off x="82677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在ROS 2環境中，不同的節點承擔著特定的功能</a:t>
            </a:r>
            <a:endParaRPr lang="en-US" sz="1200" dirty="0"/>
          </a:p>
        </p:txBody>
      </p:sp>
      <p:sp>
        <p:nvSpPr>
          <p:cNvPr id="47" name="Text 18"/>
          <p:cNvSpPr/>
          <p:nvPr/>
        </p:nvSpPr>
        <p:spPr>
          <a:xfrm>
            <a:off x="83820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ik_solver_node</a:t>
            </a:r>
            <a:endParaRPr lang="en-US" sz="1200" dirty="0"/>
          </a:p>
        </p:txBody>
      </p:sp>
      <p:sp>
        <p:nvSpPr>
          <p:cNvPr id="48" name="Text 19"/>
          <p:cNvSpPr/>
          <p:nvPr/>
        </p:nvSpPr>
        <p:spPr>
          <a:xfrm>
            <a:off x="83820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訂閱目標位姿指令，計算關節角度</a:t>
            </a:r>
            <a:endParaRPr lang="en-US" sz="1050" dirty="0"/>
          </a:p>
        </p:txBody>
      </p:sp>
      <p:sp>
        <p:nvSpPr>
          <p:cNvPr id="49" name="Text 20"/>
          <p:cNvSpPr/>
          <p:nvPr/>
        </p:nvSpPr>
        <p:spPr>
          <a:xfrm>
            <a:off x="83820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逆向運動學計算 → 發布到/motor_cmd_in</a:t>
            </a:r>
            <a:endParaRPr lang="en-US" sz="1050" dirty="0"/>
          </a:p>
        </p:txBody>
      </p:sp>
      <p:sp>
        <p:nvSpPr>
          <p:cNvPr id="50" name="Text 21"/>
          <p:cNvSpPr/>
          <p:nvPr/>
        </p:nvSpPr>
        <p:spPr>
          <a:xfrm>
            <a:off x="83820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bridge_node</a:t>
            </a:r>
            <a:endParaRPr lang="en-US" sz="1200" dirty="0"/>
          </a:p>
        </p:txBody>
      </p:sp>
      <p:sp>
        <p:nvSpPr>
          <p:cNvPr id="51" name="Text 22"/>
          <p:cNvSpPr/>
          <p:nvPr/>
        </p:nvSpPr>
        <p:spPr>
          <a:xfrm>
            <a:off x="83820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2與MQTT Broker之間的通訊橋樑</a:t>
            </a:r>
            <a:endParaRPr lang="en-US" sz="1050" dirty="0"/>
          </a:p>
        </p:txBody>
      </p:sp>
      <p:sp>
        <p:nvSpPr>
          <p:cNvPr id="52" name="Text 23"/>
          <p:cNvSpPr/>
          <p:nvPr/>
        </p:nvSpPr>
        <p:spPr>
          <a:xfrm>
            <a:off x="83820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轉換ROS 2與MQTT訊息格式</a:t>
            </a:r>
            <a:endParaRPr lang="en-US" sz="1050" dirty="0"/>
          </a:p>
        </p:txBody>
      </p:sp>
      <p:sp>
        <p:nvSpPr>
          <p:cNvPr id="53" name="Text 24"/>
          <p:cNvSpPr/>
          <p:nvPr/>
        </p:nvSpPr>
        <p:spPr>
          <a:xfrm>
            <a:off x="1804988" y="5457825"/>
            <a:ext cx="106299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PC/Laptop</a:t>
            </a:r>
            <a:endParaRPr lang="en-US" sz="1050" dirty="0"/>
          </a:p>
        </p:txBody>
      </p:sp>
      <p:sp>
        <p:nvSpPr>
          <p:cNvPr id="54" name="Text 25"/>
          <p:cNvSpPr/>
          <p:nvPr/>
        </p:nvSpPr>
        <p:spPr>
          <a:xfrm>
            <a:off x="3714750" y="5457825"/>
            <a:ext cx="134874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ROS 2 Network</a:t>
            </a:r>
            <a:endParaRPr lang="en-US" sz="1050" dirty="0"/>
          </a:p>
        </p:txBody>
      </p:sp>
      <p:sp>
        <p:nvSpPr>
          <p:cNvPr id="55" name="Text 26"/>
          <p:cNvSpPr/>
          <p:nvPr/>
        </p:nvSpPr>
        <p:spPr>
          <a:xfrm>
            <a:off x="5800725" y="5457825"/>
            <a:ext cx="121158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MQTT Broker</a:t>
            </a:r>
            <a:endParaRPr lang="en-US" sz="1050" dirty="0"/>
          </a:p>
        </p:txBody>
      </p:sp>
      <p:sp>
        <p:nvSpPr>
          <p:cNvPr id="56" name="Text 27"/>
          <p:cNvSpPr/>
          <p:nvPr/>
        </p:nvSpPr>
        <p:spPr>
          <a:xfrm>
            <a:off x="7948613" y="5457825"/>
            <a:ext cx="94869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EV3 Brick</a:t>
            </a:r>
            <a:endParaRPr lang="en-US" sz="1050" dirty="0"/>
          </a:p>
        </p:txBody>
      </p:sp>
      <p:sp>
        <p:nvSpPr>
          <p:cNvPr id="57" name="Text 28"/>
          <p:cNvSpPr/>
          <p:nvPr/>
        </p:nvSpPr>
        <p:spPr>
          <a:xfrm>
            <a:off x="9891713" y="5457825"/>
            <a:ext cx="115443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Motor Driver</a:t>
            </a:r>
            <a:endParaRPr lang="en-US" sz="1050" dirty="0"/>
          </a:p>
        </p:txBody>
      </p:sp>
      <p:sp>
        <p:nvSpPr>
          <p:cNvPr id="58" name="Text 2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14 / 20</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4572000" cy="1981200"/>
          </a:xfrm>
          <a:prstGeom prst="rect">
            <a:avLst/>
          </a:prstGeom>
        </p:spPr>
      </p:pic>
      <p:pic>
        <p:nvPicPr>
          <p:cNvPr id="5" name="Image 3" descr="preencoded.png"/>
          <p:cNvPicPr>
            <a:picLocks noChangeAspect="1"/>
          </p:cNvPicPr>
          <p:nvPr/>
        </p:nvPicPr>
        <p:blipFill>
          <a:blip r:embed="rId6"/>
          <a:stretch>
            <a:fillRect/>
          </a:stretch>
        </p:blipFill>
        <p:spPr>
          <a:xfrm>
            <a:off x="838200" y="19812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057400"/>
            <a:ext cx="285750" cy="304800"/>
          </a:xfrm>
          <a:prstGeom prst="rect">
            <a:avLst/>
          </a:prstGeom>
        </p:spPr>
      </p:pic>
      <p:pic>
        <p:nvPicPr>
          <p:cNvPr id="7" name="Image 5" descr="preencoded.png"/>
          <p:cNvPicPr>
            <a:picLocks noChangeAspect="1"/>
          </p:cNvPicPr>
          <p:nvPr/>
        </p:nvPicPr>
        <p:blipFill>
          <a:blip r:embed="rId8"/>
          <a:stretch>
            <a:fillRect/>
          </a:stretch>
        </p:blipFill>
        <p:spPr>
          <a:xfrm>
            <a:off x="838200" y="2628900"/>
            <a:ext cx="152400" cy="152400"/>
          </a:xfrm>
          <a:prstGeom prst="rect">
            <a:avLst/>
          </a:prstGeom>
        </p:spPr>
      </p:pic>
      <p:pic>
        <p:nvPicPr>
          <p:cNvPr id="8" name="Image 6" descr="preencoded.png"/>
          <p:cNvPicPr>
            <a:picLocks noChangeAspect="1"/>
          </p:cNvPicPr>
          <p:nvPr/>
        </p:nvPicPr>
        <p:blipFill>
          <a:blip r:embed="rId9"/>
          <a:stretch>
            <a:fillRect/>
          </a:stretch>
        </p:blipFill>
        <p:spPr>
          <a:xfrm>
            <a:off x="838200" y="2971800"/>
            <a:ext cx="190500" cy="152400"/>
          </a:xfrm>
          <a:prstGeom prst="rect">
            <a:avLst/>
          </a:prstGeom>
        </p:spPr>
      </p:pic>
      <p:pic>
        <p:nvPicPr>
          <p:cNvPr id="9" name="Image 7" descr="preencoded.png"/>
          <p:cNvPicPr>
            <a:picLocks noChangeAspect="1"/>
          </p:cNvPicPr>
          <p:nvPr/>
        </p:nvPicPr>
        <p:blipFill>
          <a:blip r:embed="rId10"/>
          <a:stretch>
            <a:fillRect/>
          </a:stretch>
        </p:blipFill>
        <p:spPr>
          <a:xfrm>
            <a:off x="838200" y="3314700"/>
            <a:ext cx="190500" cy="152400"/>
          </a:xfrm>
          <a:prstGeom prst="rect">
            <a:avLst/>
          </a:prstGeom>
        </p:spPr>
      </p:pic>
      <p:pic>
        <p:nvPicPr>
          <p:cNvPr id="10" name="Image 8" descr="preencoded.png"/>
          <p:cNvPicPr>
            <a:picLocks noChangeAspect="1"/>
          </p:cNvPicPr>
          <p:nvPr/>
        </p:nvPicPr>
        <p:blipFill>
          <a:blip r:embed="rId11"/>
          <a:stretch>
            <a:fillRect/>
          </a:stretch>
        </p:blipFill>
        <p:spPr>
          <a:xfrm>
            <a:off x="5638800" y="2743200"/>
            <a:ext cx="914400" cy="19050"/>
          </a:xfrm>
          <a:prstGeom prst="rect">
            <a:avLst/>
          </a:prstGeom>
        </p:spPr>
      </p:pic>
      <p:pic>
        <p:nvPicPr>
          <p:cNvPr id="11" name="Image 9" descr="preencoded.png"/>
          <p:cNvPicPr>
            <a:picLocks noChangeAspect="1"/>
          </p:cNvPicPr>
          <p:nvPr/>
        </p:nvPicPr>
        <p:blipFill>
          <a:blip r:embed="rId12"/>
          <a:stretch>
            <a:fillRect/>
          </a:stretch>
        </p:blipFill>
        <p:spPr>
          <a:xfrm>
            <a:off x="5905500" y="25527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6019800" y="2667000"/>
            <a:ext cx="152400" cy="152400"/>
          </a:xfrm>
          <a:prstGeom prst="rect">
            <a:avLst/>
          </a:prstGeom>
        </p:spPr>
      </p:pic>
      <p:pic>
        <p:nvPicPr>
          <p:cNvPr id="13" name="Image 11" descr="preencoded.png"/>
          <p:cNvPicPr>
            <a:picLocks noChangeAspect="1"/>
          </p:cNvPicPr>
          <p:nvPr/>
        </p:nvPicPr>
        <p:blipFill>
          <a:blip r:embed="rId5"/>
          <a:stretch>
            <a:fillRect/>
          </a:stretch>
        </p:blipFill>
        <p:spPr>
          <a:xfrm>
            <a:off x="7010400" y="1752600"/>
            <a:ext cx="4572000" cy="1981200"/>
          </a:xfrm>
          <a:prstGeom prst="rect">
            <a:avLst/>
          </a:prstGeom>
        </p:spPr>
      </p:pic>
      <p:pic>
        <p:nvPicPr>
          <p:cNvPr id="14" name="Image 12" descr="preencoded.png"/>
          <p:cNvPicPr>
            <a:picLocks noChangeAspect="1"/>
          </p:cNvPicPr>
          <p:nvPr/>
        </p:nvPicPr>
        <p:blipFill>
          <a:blip r:embed="rId14"/>
          <a:stretch>
            <a:fillRect/>
          </a:stretch>
        </p:blipFill>
        <p:spPr>
          <a:xfrm>
            <a:off x="7239000" y="198120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7339012" y="2057400"/>
            <a:ext cx="257175" cy="304800"/>
          </a:xfrm>
          <a:prstGeom prst="rect">
            <a:avLst/>
          </a:prstGeom>
        </p:spPr>
      </p:pic>
      <p:pic>
        <p:nvPicPr>
          <p:cNvPr id="16" name="Image 14" descr="preencoded.png"/>
          <p:cNvPicPr>
            <a:picLocks noChangeAspect="1"/>
          </p:cNvPicPr>
          <p:nvPr/>
        </p:nvPicPr>
        <p:blipFill>
          <a:blip r:embed="rId16"/>
          <a:stretch>
            <a:fillRect/>
          </a:stretch>
        </p:blipFill>
        <p:spPr>
          <a:xfrm>
            <a:off x="7239000" y="2628900"/>
            <a:ext cx="152400" cy="152400"/>
          </a:xfrm>
          <a:prstGeom prst="rect">
            <a:avLst/>
          </a:prstGeom>
        </p:spPr>
      </p:pic>
      <p:pic>
        <p:nvPicPr>
          <p:cNvPr id="17" name="Image 15" descr="preencoded.png"/>
          <p:cNvPicPr>
            <a:picLocks noChangeAspect="1"/>
          </p:cNvPicPr>
          <p:nvPr/>
        </p:nvPicPr>
        <p:blipFill>
          <a:blip r:embed="rId17"/>
          <a:stretch>
            <a:fillRect/>
          </a:stretch>
        </p:blipFill>
        <p:spPr>
          <a:xfrm>
            <a:off x="7239000" y="2971800"/>
            <a:ext cx="171450" cy="152400"/>
          </a:xfrm>
          <a:prstGeom prst="rect">
            <a:avLst/>
          </a:prstGeom>
        </p:spPr>
      </p:pic>
      <p:pic>
        <p:nvPicPr>
          <p:cNvPr id="18" name="Image 16" descr="preencoded.png"/>
          <p:cNvPicPr>
            <a:picLocks noChangeAspect="1"/>
          </p:cNvPicPr>
          <p:nvPr/>
        </p:nvPicPr>
        <p:blipFill>
          <a:blip r:embed="rId18"/>
          <a:stretch>
            <a:fillRect/>
          </a:stretch>
        </p:blipFill>
        <p:spPr>
          <a:xfrm>
            <a:off x="7239000" y="3314700"/>
            <a:ext cx="171450" cy="152400"/>
          </a:xfrm>
          <a:prstGeom prst="rect">
            <a:avLst/>
          </a:prstGeom>
        </p:spPr>
      </p:pic>
      <p:pic>
        <p:nvPicPr>
          <p:cNvPr id="19" name="Image 17" descr="preencoded.png"/>
          <p:cNvPicPr>
            <a:picLocks noChangeAspect="1"/>
          </p:cNvPicPr>
          <p:nvPr/>
        </p:nvPicPr>
        <p:blipFill>
          <a:blip r:embed="rId19"/>
          <a:stretch>
            <a:fillRect/>
          </a:stretch>
        </p:blipFill>
        <p:spPr>
          <a:xfrm>
            <a:off x="609600" y="4038600"/>
            <a:ext cx="10972800" cy="1181100"/>
          </a:xfrm>
          <a:prstGeom prst="rect">
            <a:avLst/>
          </a:prstGeom>
        </p:spPr>
      </p:pic>
      <p:pic>
        <p:nvPicPr>
          <p:cNvPr id="20" name="Image 18" descr="preencoded.png"/>
          <p:cNvPicPr>
            <a:picLocks noChangeAspect="1"/>
          </p:cNvPicPr>
          <p:nvPr/>
        </p:nvPicPr>
        <p:blipFill>
          <a:blip r:embed="rId20"/>
          <a:stretch>
            <a:fillRect/>
          </a:stretch>
        </p:blipFill>
        <p:spPr>
          <a:xfrm>
            <a:off x="800100" y="4267200"/>
            <a:ext cx="219075" cy="190500"/>
          </a:xfrm>
          <a:prstGeom prst="rect">
            <a:avLst/>
          </a:prstGeom>
        </p:spPr>
      </p:pic>
      <p:pic>
        <p:nvPicPr>
          <p:cNvPr id="21" name="Image 19" descr="preencoded.png"/>
          <p:cNvPicPr>
            <a:picLocks noChangeAspect="1"/>
          </p:cNvPicPr>
          <p:nvPr/>
        </p:nvPicPr>
        <p:blipFill>
          <a:blip r:embed="rId21"/>
          <a:stretch>
            <a:fillRect/>
          </a:stretch>
        </p:blipFill>
        <p:spPr>
          <a:xfrm>
            <a:off x="609600" y="5448300"/>
            <a:ext cx="3555950" cy="990600"/>
          </a:xfrm>
          <a:prstGeom prst="rect">
            <a:avLst/>
          </a:prstGeom>
        </p:spPr>
      </p:pic>
      <p:pic>
        <p:nvPicPr>
          <p:cNvPr id="22" name="Image 20" descr="preencoded.png"/>
          <p:cNvPicPr>
            <a:picLocks noChangeAspect="1"/>
          </p:cNvPicPr>
          <p:nvPr/>
        </p:nvPicPr>
        <p:blipFill>
          <a:blip r:embed="rId22"/>
          <a:stretch>
            <a:fillRect/>
          </a:stretch>
        </p:blipFill>
        <p:spPr>
          <a:xfrm>
            <a:off x="762000" y="5638800"/>
            <a:ext cx="152400" cy="152400"/>
          </a:xfrm>
          <a:prstGeom prst="rect">
            <a:avLst/>
          </a:prstGeom>
        </p:spPr>
      </p:pic>
      <p:pic>
        <p:nvPicPr>
          <p:cNvPr id="23" name="Image 21" descr="preencoded.png"/>
          <p:cNvPicPr>
            <a:picLocks noChangeAspect="1"/>
          </p:cNvPicPr>
          <p:nvPr/>
        </p:nvPicPr>
        <p:blipFill>
          <a:blip r:embed="rId23"/>
          <a:stretch>
            <a:fillRect/>
          </a:stretch>
        </p:blipFill>
        <p:spPr>
          <a:xfrm>
            <a:off x="4317950" y="5448300"/>
            <a:ext cx="3555950" cy="990600"/>
          </a:xfrm>
          <a:prstGeom prst="rect">
            <a:avLst/>
          </a:prstGeom>
        </p:spPr>
      </p:pic>
      <p:pic>
        <p:nvPicPr>
          <p:cNvPr id="24" name="Image 22" descr="preencoded.png"/>
          <p:cNvPicPr>
            <a:picLocks noChangeAspect="1"/>
          </p:cNvPicPr>
          <p:nvPr/>
        </p:nvPicPr>
        <p:blipFill>
          <a:blip r:embed="rId24"/>
          <a:stretch>
            <a:fillRect/>
          </a:stretch>
        </p:blipFill>
        <p:spPr>
          <a:xfrm>
            <a:off x="4470350" y="5638800"/>
            <a:ext cx="133350" cy="152400"/>
          </a:xfrm>
          <a:prstGeom prst="rect">
            <a:avLst/>
          </a:prstGeom>
        </p:spPr>
      </p:pic>
      <p:pic>
        <p:nvPicPr>
          <p:cNvPr id="25" name="Image 23" descr="preencoded.png"/>
          <p:cNvPicPr>
            <a:picLocks noChangeAspect="1"/>
          </p:cNvPicPr>
          <p:nvPr/>
        </p:nvPicPr>
        <p:blipFill>
          <a:blip r:embed="rId25"/>
          <a:stretch>
            <a:fillRect/>
          </a:stretch>
        </p:blipFill>
        <p:spPr>
          <a:xfrm>
            <a:off x="8026301" y="5448300"/>
            <a:ext cx="3556099" cy="990600"/>
          </a:xfrm>
          <a:prstGeom prst="rect">
            <a:avLst/>
          </a:prstGeom>
        </p:spPr>
      </p:pic>
      <p:pic>
        <p:nvPicPr>
          <p:cNvPr id="26" name="Image 24" descr="preencoded.png"/>
          <p:cNvPicPr>
            <a:picLocks noChangeAspect="1"/>
          </p:cNvPicPr>
          <p:nvPr/>
        </p:nvPicPr>
        <p:blipFill>
          <a:blip r:embed="rId26"/>
          <a:stretch>
            <a:fillRect/>
          </a:stretch>
        </p:blipFill>
        <p:spPr>
          <a:xfrm>
            <a:off x="8178701" y="5638800"/>
            <a:ext cx="171450" cy="152400"/>
          </a:xfrm>
          <a:prstGeom prst="rect">
            <a:avLst/>
          </a:prstGeom>
        </p:spPr>
      </p:pic>
      <p:sp>
        <p:nvSpPr>
          <p:cNvPr id="2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RViz視覺化模擬</a:t>
            </a:r>
            <a:endParaRPr lang="en-US" sz="2700" dirty="0"/>
          </a:p>
        </p:txBody>
      </p:sp>
      <p:sp>
        <p:nvSpPr>
          <p:cNvPr id="28"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利用URDF模型實現數位分身，同步顯示實體機器人與模擬動態</a:t>
            </a:r>
            <a:endParaRPr lang="en-US" sz="1500" dirty="0"/>
          </a:p>
        </p:txBody>
      </p:sp>
      <p:sp>
        <p:nvSpPr>
          <p:cNvPr id="29" name="Text 2"/>
          <p:cNvSpPr/>
          <p:nvPr/>
        </p:nvSpPr>
        <p:spPr>
          <a:xfrm>
            <a:off x="1447800" y="2057400"/>
            <a:ext cx="137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實體機器人</a:t>
            </a:r>
            <a:endParaRPr lang="en-US" sz="1800" dirty="0"/>
          </a:p>
        </p:txBody>
      </p:sp>
      <p:sp>
        <p:nvSpPr>
          <p:cNvPr id="30" name="Text 3"/>
          <p:cNvSpPr/>
          <p:nvPr/>
        </p:nvSpPr>
        <p:spPr>
          <a:xfrm>
            <a:off x="1104900" y="2590800"/>
            <a:ext cx="17830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LEGO EV3 主機與馬達</a:t>
            </a:r>
            <a:endParaRPr lang="en-US" sz="1200" dirty="0"/>
          </a:p>
        </p:txBody>
      </p:sp>
      <p:sp>
        <p:nvSpPr>
          <p:cNvPr id="31" name="Text 4"/>
          <p:cNvSpPr/>
          <p:nvPr/>
        </p:nvSpPr>
        <p:spPr>
          <a:xfrm>
            <a:off x="1143000" y="2933700"/>
            <a:ext cx="20116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關節編碼器即時狀態回饋</a:t>
            </a:r>
            <a:endParaRPr lang="en-US" sz="1200" dirty="0"/>
          </a:p>
        </p:txBody>
      </p:sp>
      <p:sp>
        <p:nvSpPr>
          <p:cNvPr id="32" name="Text 5"/>
          <p:cNvSpPr/>
          <p:nvPr/>
        </p:nvSpPr>
        <p:spPr>
          <a:xfrm>
            <a:off x="1143000" y="3276600"/>
            <a:ext cx="165735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MQTT 通訊協議連接</a:t>
            </a:r>
            <a:endParaRPr lang="en-US" sz="1200" dirty="0"/>
          </a:p>
        </p:txBody>
      </p:sp>
      <p:sp>
        <p:nvSpPr>
          <p:cNvPr id="33" name="Text 6"/>
          <p:cNvSpPr/>
          <p:nvPr/>
        </p:nvSpPr>
        <p:spPr>
          <a:xfrm>
            <a:off x="5821680" y="2705100"/>
            <a:ext cx="5486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同步通訊</a:t>
            </a:r>
            <a:endParaRPr lang="en-US" sz="900" dirty="0"/>
          </a:p>
        </p:txBody>
      </p:sp>
      <p:sp>
        <p:nvSpPr>
          <p:cNvPr id="34" name="Text 7"/>
          <p:cNvSpPr/>
          <p:nvPr/>
        </p:nvSpPr>
        <p:spPr>
          <a:xfrm>
            <a:off x="7848600" y="2057400"/>
            <a:ext cx="19088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模擬環境 (RViz)</a:t>
            </a:r>
            <a:endParaRPr lang="en-US" sz="1800" dirty="0"/>
          </a:p>
        </p:txBody>
      </p:sp>
      <p:sp>
        <p:nvSpPr>
          <p:cNvPr id="35" name="Text 8"/>
          <p:cNvSpPr/>
          <p:nvPr/>
        </p:nvSpPr>
        <p:spPr>
          <a:xfrm>
            <a:off x="7505700" y="2590800"/>
            <a:ext cx="25146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URDF 模型描述機器人幾何結構</a:t>
            </a:r>
            <a:endParaRPr lang="en-US" sz="1200" dirty="0"/>
          </a:p>
        </p:txBody>
      </p:sp>
      <p:sp>
        <p:nvSpPr>
          <p:cNvPr id="36" name="Text 9"/>
          <p:cNvSpPr/>
          <p:nvPr/>
        </p:nvSpPr>
        <p:spPr>
          <a:xfrm>
            <a:off x="7524750" y="2933700"/>
            <a:ext cx="28689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robot_state_publisher 計算座標變換</a:t>
            </a:r>
            <a:endParaRPr lang="en-US" sz="1200" dirty="0"/>
          </a:p>
        </p:txBody>
      </p:sp>
      <p:sp>
        <p:nvSpPr>
          <p:cNvPr id="37" name="Text 10"/>
          <p:cNvSpPr/>
          <p:nvPr/>
        </p:nvSpPr>
        <p:spPr>
          <a:xfrm>
            <a:off x="7524750" y="3276600"/>
            <a:ext cx="14630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即時視覺化與監控</a:t>
            </a:r>
            <a:endParaRPr lang="en-US" sz="1200" dirty="0"/>
          </a:p>
        </p:txBody>
      </p:sp>
      <p:sp>
        <p:nvSpPr>
          <p:cNvPr id="38" name="Text 11"/>
          <p:cNvSpPr/>
          <p:nvPr/>
        </p:nvSpPr>
        <p:spPr>
          <a:xfrm>
            <a:off x="1095375" y="4229100"/>
            <a:ext cx="10591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URDF 模型 (統一機器人描述格式)</a:t>
            </a:r>
            <a:endParaRPr lang="en-US" sz="1500" dirty="0"/>
          </a:p>
        </p:txBody>
      </p:sp>
      <p:sp>
        <p:nvSpPr>
          <p:cNvPr id="39" name="Text 12"/>
          <p:cNvSpPr/>
          <p:nvPr/>
        </p:nvSpPr>
        <p:spPr>
          <a:xfrm>
            <a:off x="800100" y="4572000"/>
            <a:ext cx="105918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透過XML格式的URDF文件，精確描述樂高機器手臂的幾何結構、連桿尺寸、關節類型（旋轉關節）、運動極限、慣性參數等物理特性。URDF是ROS 2中描述機器人模型的標準方式，為後續的運動學计算、模擬與視覺化提供了基礎數據。</a:t>
            </a:r>
            <a:endParaRPr lang="en-US" sz="1200" dirty="0"/>
          </a:p>
        </p:txBody>
      </p:sp>
      <p:sp>
        <p:nvSpPr>
          <p:cNvPr id="40" name="Text 13"/>
          <p:cNvSpPr/>
          <p:nvPr/>
        </p:nvSpPr>
        <p:spPr>
          <a:xfrm>
            <a:off x="990600"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即時監控與調試</a:t>
            </a:r>
            <a:endParaRPr lang="en-US" sz="1200" dirty="0"/>
          </a:p>
        </p:txBody>
      </p:sp>
      <p:sp>
        <p:nvSpPr>
          <p:cNvPr id="41" name="Text 14"/>
          <p:cNvSpPr/>
          <p:nvPr/>
        </p:nvSpPr>
        <p:spPr>
          <a:xfrm>
            <a:off x="76200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直觀地觀察機器手臂的即時狀態與運動軌跡，便於問題診斷與效能優化。</a:t>
            </a:r>
            <a:endParaRPr lang="en-US" sz="1050" dirty="0"/>
          </a:p>
        </p:txBody>
      </p:sp>
      <p:sp>
        <p:nvSpPr>
          <p:cNvPr id="42" name="Text 15"/>
          <p:cNvSpPr/>
          <p:nvPr/>
        </p:nvSpPr>
        <p:spPr>
          <a:xfrm>
            <a:off x="4679900" y="5600700"/>
            <a:ext cx="10972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虛實同步驗證</a:t>
            </a:r>
            <a:endParaRPr lang="en-US" sz="1200" dirty="0"/>
          </a:p>
        </p:txBody>
      </p:sp>
      <p:sp>
        <p:nvSpPr>
          <p:cNvPr id="43" name="Text 16"/>
          <p:cNvSpPr/>
          <p:nvPr/>
        </p:nvSpPr>
        <p:spPr>
          <a:xfrm>
            <a:off x="447035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透過數位分身驗證運動學演算法與控制策略，無需直接操作實體機器手臂。</a:t>
            </a:r>
            <a:endParaRPr lang="en-US" sz="1050" dirty="0"/>
          </a:p>
        </p:txBody>
      </p:sp>
      <p:sp>
        <p:nvSpPr>
          <p:cNvPr id="44" name="Text 17"/>
          <p:cNvSpPr/>
          <p:nvPr/>
        </p:nvSpPr>
        <p:spPr>
          <a:xfrm>
            <a:off x="8426351"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效能分析與優化</a:t>
            </a:r>
            <a:endParaRPr lang="en-US" sz="1200" dirty="0"/>
          </a:p>
        </p:txBody>
      </p:sp>
      <p:sp>
        <p:nvSpPr>
          <p:cNvPr id="45" name="Text 18"/>
          <p:cNvSpPr/>
          <p:nvPr/>
        </p:nvSpPr>
        <p:spPr>
          <a:xfrm>
            <a:off x="8178701" y="5905500"/>
            <a:ext cx="3251299"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分析運動軌跡、速度曲線與能源消耗，為實體機器手臂的效能優化提供參考。</a:t>
            </a:r>
            <a:endParaRPr lang="en-US" sz="1050" dirty="0"/>
          </a:p>
        </p:txBody>
      </p:sp>
      <p:sp>
        <p:nvSpPr>
          <p:cNvPr id="46" name="Text 1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15 / 20</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334000" cy="4343400"/>
          </a:xfrm>
          <a:prstGeom prst="rect">
            <a:avLst/>
          </a:prstGeom>
        </p:spPr>
      </p:pic>
      <p:pic>
        <p:nvPicPr>
          <p:cNvPr id="5" name="Image 3" descr="preencoded.png"/>
          <p:cNvPicPr>
            <a:picLocks noChangeAspect="1"/>
          </p:cNvPicPr>
          <p:nvPr/>
        </p:nvPicPr>
        <p:blipFill>
          <a:blip r:embed="rId6"/>
          <a:stretch>
            <a:fillRect/>
          </a:stretch>
        </p:blipFill>
        <p:spPr>
          <a:xfrm>
            <a:off x="838200" y="1562100"/>
            <a:ext cx="381000" cy="381000"/>
          </a:xfrm>
          <a:prstGeom prst="rect">
            <a:avLst/>
          </a:prstGeom>
        </p:spPr>
      </p:pic>
      <p:pic>
        <p:nvPicPr>
          <p:cNvPr id="6" name="Image 4" descr="preencoded.png"/>
          <p:cNvPicPr>
            <a:picLocks noChangeAspect="1"/>
          </p:cNvPicPr>
          <p:nvPr/>
        </p:nvPicPr>
        <p:blipFill>
          <a:blip r:embed="rId7"/>
          <a:stretch>
            <a:fillRect/>
          </a:stretch>
        </p:blipFill>
        <p:spPr>
          <a:xfrm>
            <a:off x="952500" y="1676400"/>
            <a:ext cx="152400" cy="152400"/>
          </a:xfrm>
          <a:prstGeom prst="rect">
            <a:avLst/>
          </a:prstGeom>
        </p:spPr>
      </p:pic>
      <p:pic>
        <p:nvPicPr>
          <p:cNvPr id="7" name="Image 5" descr="preencoded.png"/>
          <p:cNvPicPr>
            <a:picLocks noChangeAspect="1"/>
          </p:cNvPicPr>
          <p:nvPr/>
        </p:nvPicPr>
        <p:blipFill>
          <a:blip r:embed="rId8"/>
          <a:stretch>
            <a:fillRect/>
          </a:stretch>
        </p:blipFill>
        <p:spPr>
          <a:xfrm>
            <a:off x="838200" y="2133600"/>
            <a:ext cx="76200" cy="152400"/>
          </a:xfrm>
          <a:prstGeom prst="rect">
            <a:avLst/>
          </a:prstGeom>
        </p:spPr>
      </p:pic>
      <p:pic>
        <p:nvPicPr>
          <p:cNvPr id="8" name="Image 6" descr="preencoded.png"/>
          <p:cNvPicPr>
            <a:picLocks noChangeAspect="1"/>
          </p:cNvPicPr>
          <p:nvPr/>
        </p:nvPicPr>
        <p:blipFill>
          <a:blip r:embed="rId8"/>
          <a:stretch>
            <a:fillRect/>
          </a:stretch>
        </p:blipFill>
        <p:spPr>
          <a:xfrm>
            <a:off x="838200" y="2476500"/>
            <a:ext cx="76200" cy="152400"/>
          </a:xfrm>
          <a:prstGeom prst="rect">
            <a:avLst/>
          </a:prstGeom>
        </p:spPr>
      </p:pic>
      <p:pic>
        <p:nvPicPr>
          <p:cNvPr id="9" name="Image 7" descr="preencoded.png"/>
          <p:cNvPicPr>
            <a:picLocks noChangeAspect="1"/>
          </p:cNvPicPr>
          <p:nvPr/>
        </p:nvPicPr>
        <p:blipFill>
          <a:blip r:embed="rId8"/>
          <a:stretch>
            <a:fillRect/>
          </a:stretch>
        </p:blipFill>
        <p:spPr>
          <a:xfrm>
            <a:off x="838200" y="2819400"/>
            <a:ext cx="76200" cy="152400"/>
          </a:xfrm>
          <a:prstGeom prst="rect">
            <a:avLst/>
          </a:prstGeom>
        </p:spPr>
      </p:pic>
      <p:pic>
        <p:nvPicPr>
          <p:cNvPr id="10" name="Image 8" descr="preencoded.png"/>
          <p:cNvPicPr>
            <a:picLocks noChangeAspect="1"/>
          </p:cNvPicPr>
          <p:nvPr/>
        </p:nvPicPr>
        <p:blipFill>
          <a:blip r:embed="rId9"/>
          <a:stretch>
            <a:fillRect/>
          </a:stretch>
        </p:blipFill>
        <p:spPr>
          <a:xfrm>
            <a:off x="838200" y="3390900"/>
            <a:ext cx="4286250" cy="1809750"/>
          </a:xfrm>
          <a:prstGeom prst="rect">
            <a:avLst/>
          </a:prstGeom>
        </p:spPr>
      </p:pic>
      <p:pic>
        <p:nvPicPr>
          <p:cNvPr id="11" name="Image 9" descr="preencoded.png"/>
          <p:cNvPicPr>
            <a:picLocks noChangeAspect="1"/>
          </p:cNvPicPr>
          <p:nvPr/>
        </p:nvPicPr>
        <p:blipFill>
          <a:blip r:embed="rId5"/>
          <a:stretch>
            <a:fillRect/>
          </a:stretch>
        </p:blipFill>
        <p:spPr>
          <a:xfrm>
            <a:off x="6248400" y="1333500"/>
            <a:ext cx="5334000" cy="4343400"/>
          </a:xfrm>
          <a:prstGeom prst="rect">
            <a:avLst/>
          </a:prstGeom>
        </p:spPr>
      </p:pic>
      <p:pic>
        <p:nvPicPr>
          <p:cNvPr id="12" name="Image 10" descr="preencoded.png"/>
          <p:cNvPicPr>
            <a:picLocks noChangeAspect="1"/>
          </p:cNvPicPr>
          <p:nvPr/>
        </p:nvPicPr>
        <p:blipFill>
          <a:blip r:embed="rId6"/>
          <a:stretch>
            <a:fillRect/>
          </a:stretch>
        </p:blipFill>
        <p:spPr>
          <a:xfrm>
            <a:off x="6477000" y="1562100"/>
            <a:ext cx="381000" cy="381000"/>
          </a:xfrm>
          <a:prstGeom prst="rect">
            <a:avLst/>
          </a:prstGeom>
        </p:spPr>
      </p:pic>
      <p:pic>
        <p:nvPicPr>
          <p:cNvPr id="13" name="Image 11" descr="preencoded.png"/>
          <p:cNvPicPr>
            <a:picLocks noChangeAspect="1"/>
          </p:cNvPicPr>
          <p:nvPr/>
        </p:nvPicPr>
        <p:blipFill>
          <a:blip r:embed="rId10"/>
          <a:stretch>
            <a:fillRect/>
          </a:stretch>
        </p:blipFill>
        <p:spPr>
          <a:xfrm>
            <a:off x="6572250" y="1676400"/>
            <a:ext cx="190500" cy="152400"/>
          </a:xfrm>
          <a:prstGeom prst="rect">
            <a:avLst/>
          </a:prstGeom>
        </p:spPr>
      </p:pic>
      <p:pic>
        <p:nvPicPr>
          <p:cNvPr id="14" name="Image 12" descr="preencoded.png"/>
          <p:cNvPicPr>
            <a:picLocks noChangeAspect="1"/>
          </p:cNvPicPr>
          <p:nvPr/>
        </p:nvPicPr>
        <p:blipFill>
          <a:blip r:embed="rId8"/>
          <a:stretch>
            <a:fillRect/>
          </a:stretch>
        </p:blipFill>
        <p:spPr>
          <a:xfrm>
            <a:off x="6477000" y="2133600"/>
            <a:ext cx="76200" cy="152400"/>
          </a:xfrm>
          <a:prstGeom prst="rect">
            <a:avLst/>
          </a:prstGeom>
        </p:spPr>
      </p:pic>
      <p:pic>
        <p:nvPicPr>
          <p:cNvPr id="15" name="Image 13" descr="preencoded.png"/>
          <p:cNvPicPr>
            <a:picLocks noChangeAspect="1"/>
          </p:cNvPicPr>
          <p:nvPr/>
        </p:nvPicPr>
        <p:blipFill>
          <a:blip r:embed="rId8"/>
          <a:stretch>
            <a:fillRect/>
          </a:stretch>
        </p:blipFill>
        <p:spPr>
          <a:xfrm>
            <a:off x="6477000" y="2705100"/>
            <a:ext cx="76200" cy="152400"/>
          </a:xfrm>
          <a:prstGeom prst="rect">
            <a:avLst/>
          </a:prstGeom>
        </p:spPr>
      </p:pic>
      <p:pic>
        <p:nvPicPr>
          <p:cNvPr id="16" name="Image 14" descr="preencoded.png"/>
          <p:cNvPicPr>
            <a:picLocks noChangeAspect="1"/>
          </p:cNvPicPr>
          <p:nvPr/>
        </p:nvPicPr>
        <p:blipFill>
          <a:blip r:embed="rId8"/>
          <a:stretch>
            <a:fillRect/>
          </a:stretch>
        </p:blipFill>
        <p:spPr>
          <a:xfrm>
            <a:off x="6477000" y="3276600"/>
            <a:ext cx="76200" cy="152400"/>
          </a:xfrm>
          <a:prstGeom prst="rect">
            <a:avLst/>
          </a:prstGeom>
        </p:spPr>
      </p:pic>
      <p:pic>
        <p:nvPicPr>
          <p:cNvPr id="17" name="Image 15" descr="preencoded.png"/>
          <p:cNvPicPr>
            <a:picLocks noChangeAspect="1"/>
          </p:cNvPicPr>
          <p:nvPr/>
        </p:nvPicPr>
        <p:blipFill>
          <a:blip r:embed="rId11"/>
          <a:stretch>
            <a:fillRect/>
          </a:stretch>
        </p:blipFill>
        <p:spPr>
          <a:xfrm>
            <a:off x="6477000" y="3619500"/>
            <a:ext cx="4286250" cy="1809750"/>
          </a:xfrm>
          <a:prstGeom prst="rect">
            <a:avLst/>
          </a:prstGeom>
        </p:spPr>
      </p:pic>
      <p:pic>
        <p:nvPicPr>
          <p:cNvPr id="18" name="Image 16" descr="preencoded.png"/>
          <p:cNvPicPr>
            <a:picLocks noChangeAspect="1"/>
          </p:cNvPicPr>
          <p:nvPr/>
        </p:nvPicPr>
        <p:blipFill>
          <a:blip r:embed="rId12"/>
          <a:stretch>
            <a:fillRect/>
          </a:stretch>
        </p:blipFill>
        <p:spPr>
          <a:xfrm>
            <a:off x="609600" y="5905500"/>
            <a:ext cx="10972800" cy="419100"/>
          </a:xfrm>
          <a:prstGeom prst="rect">
            <a:avLst/>
          </a:prstGeom>
        </p:spPr>
      </p:pic>
      <p:pic>
        <p:nvPicPr>
          <p:cNvPr id="19" name="Image 17" descr="preencoded.png"/>
          <p:cNvPicPr>
            <a:picLocks noChangeAspect="1"/>
          </p:cNvPicPr>
          <p:nvPr/>
        </p:nvPicPr>
        <p:blipFill>
          <a:blip r:embed="rId13"/>
          <a:stretch>
            <a:fillRect/>
          </a:stretch>
        </p:blipFill>
        <p:spPr>
          <a:xfrm>
            <a:off x="723900" y="6048375"/>
            <a:ext cx="104775" cy="13335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軌跡規劃策略</a:t>
            </a:r>
            <a:endParaRPr lang="en-US" sz="2700" dirty="0"/>
          </a:p>
        </p:txBody>
      </p:sp>
      <p:sp>
        <p:nvSpPr>
          <p:cNvPr id="21" name="Text 1"/>
          <p:cNvSpPr/>
          <p:nvPr/>
        </p:nvSpPr>
        <p:spPr>
          <a:xfrm>
            <a:off x="1333500" y="1600200"/>
            <a:ext cx="34404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Point-to-Point (PTP) Motion</a:t>
            </a:r>
            <a:endParaRPr lang="en-US" sz="1800" dirty="0"/>
          </a:p>
        </p:txBody>
      </p:sp>
      <p:sp>
        <p:nvSpPr>
          <p:cNvPr id="22" name="Text 2"/>
          <p:cNvSpPr/>
          <p:nvPr/>
        </p:nvSpPr>
        <p:spPr>
          <a:xfrm>
            <a:off x="990600" y="2095500"/>
            <a:ext cx="53035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關節空間中的點對點運動，控制器只指定起始點與終點的關節角度</a:t>
            </a:r>
            <a:endParaRPr lang="en-US" sz="1200" dirty="0"/>
          </a:p>
        </p:txBody>
      </p:sp>
      <p:sp>
        <p:nvSpPr>
          <p:cNvPr id="23" name="Text 3"/>
          <p:cNvSpPr/>
          <p:nvPr/>
        </p:nvSpPr>
        <p:spPr>
          <a:xfrm>
            <a:off x="990600" y="2438400"/>
            <a:ext cx="45720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中間路徑由各關節獨立插值完成，計算簡單，實現速度快</a:t>
            </a:r>
            <a:endParaRPr lang="en-US" sz="1200" dirty="0"/>
          </a:p>
        </p:txBody>
      </p:sp>
      <p:sp>
        <p:nvSpPr>
          <p:cNvPr id="24" name="Text 4"/>
          <p:cNvSpPr/>
          <p:nvPr/>
        </p:nvSpPr>
        <p:spPr>
          <a:xfrm>
            <a:off x="990600" y="27813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缺點：末端效應器在笛卡爾空間中的路徑不可預測，可能導致碰撞或不平穩運動</a:t>
            </a:r>
            <a:endParaRPr lang="en-US" sz="1200" dirty="0"/>
          </a:p>
        </p:txBody>
      </p:sp>
      <p:sp>
        <p:nvSpPr>
          <p:cNvPr id="25" name="Text 5"/>
          <p:cNvSpPr/>
          <p:nvPr/>
        </p:nvSpPr>
        <p:spPr>
          <a:xfrm>
            <a:off x="6972300" y="1600200"/>
            <a:ext cx="3531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Path Smoothing with Splines</a:t>
            </a:r>
            <a:endParaRPr lang="en-US" sz="1800" dirty="0"/>
          </a:p>
        </p:txBody>
      </p:sp>
      <p:sp>
        <p:nvSpPr>
          <p:cNvPr id="26" name="Text 6"/>
          <p:cNvSpPr/>
          <p:nvPr/>
        </p:nvSpPr>
        <p:spPr>
          <a:xfrm>
            <a:off x="6629400" y="20955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採用</a:t>
            </a:r>
            <a:r>
              <a:rPr lang="en-US" sz="1200" dirty="0">
                <a:solidFill>
                  <a:srgbClr val="F97316"/>
                </a:solidFill>
                <a:latin typeface="Roboto" pitchFamily="34" charset="0"/>
                <a:ea typeface="Roboto" pitchFamily="34" charset="-122"/>
                <a:cs typeface="Roboto" pitchFamily="34" charset="-120"/>
              </a:rPr>
              <a:t>三次樣條插值 (Cubic Spline)</a:t>
            </a:r>
            <a:r>
              <a:rPr lang="en-US" sz="1200" dirty="0">
                <a:solidFill>
                  <a:srgbClr val="D1D5DB"/>
                </a:solidFill>
                <a:latin typeface="Roboto" pitchFamily="34" charset="0"/>
                <a:ea typeface="Roboto" pitchFamily="34" charset="-122"/>
                <a:cs typeface="Roboto" pitchFamily="34" charset="-120"/>
              </a:rPr>
              <a:t>或五次多項式插值，生成平滑的速度與加速度曲線</a:t>
            </a:r>
            <a:endParaRPr lang="en-US" sz="1200" dirty="0"/>
          </a:p>
        </p:txBody>
      </p:sp>
      <p:sp>
        <p:nvSpPr>
          <p:cNvPr id="27" name="Text 7"/>
          <p:cNvSpPr/>
          <p:nvPr/>
        </p:nvSpPr>
        <p:spPr>
          <a:xfrm>
            <a:off x="6629400" y="26670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確保關節在運動過程中速度和加速度的連續性，減少機械磨損並提高運動精度</a:t>
            </a:r>
            <a:endParaRPr lang="en-US" sz="1200" dirty="0"/>
          </a:p>
        </p:txBody>
      </p:sp>
      <p:sp>
        <p:nvSpPr>
          <p:cNvPr id="28" name="Text 8"/>
          <p:cNvSpPr/>
          <p:nvPr/>
        </p:nvSpPr>
        <p:spPr>
          <a:xfrm>
            <a:off x="6629400" y="3238500"/>
            <a:ext cx="48691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S型速度曲線：從零速平滑加速至目標速度，再平滑減速至零</a:t>
            </a:r>
            <a:endParaRPr lang="en-US" sz="1200" dirty="0"/>
          </a:p>
        </p:txBody>
      </p:sp>
      <p:sp>
        <p:nvSpPr>
          <p:cNvPr id="29" name="Text 9"/>
          <p:cNvSpPr/>
          <p:nvPr/>
        </p:nvSpPr>
        <p:spPr>
          <a:xfrm>
            <a:off x="904875" y="6019800"/>
            <a:ext cx="1289304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路徑平滑化是實現機器手臂平穩運動的關鍵，能有效避免啟停時的衝擊，提升系統壽命與操作精度。</a:t>
            </a:r>
            <a:endParaRPr lang="en-US" sz="1050" dirty="0"/>
          </a:p>
        </p:txBody>
      </p:sp>
      <p:sp>
        <p:nvSpPr>
          <p:cNvPr id="30" name="Text 10"/>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16 / 20</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85875"/>
            <a:ext cx="171450" cy="228600"/>
          </a:xfrm>
          <a:prstGeom prst="rect">
            <a:avLst/>
          </a:prstGeom>
        </p:spPr>
      </p:pic>
      <p:pic>
        <p:nvPicPr>
          <p:cNvPr id="5" name="Image 3" descr="preencoded.png"/>
          <p:cNvPicPr>
            <a:picLocks noChangeAspect="1"/>
          </p:cNvPicPr>
          <p:nvPr/>
        </p:nvPicPr>
        <p:blipFill>
          <a:blip r:embed="rId6"/>
          <a:stretch>
            <a:fillRect/>
          </a:stretch>
        </p:blipFill>
        <p:spPr>
          <a:xfrm>
            <a:off x="609600" y="1714500"/>
            <a:ext cx="5181600" cy="3962400"/>
          </a:xfrm>
          <a:prstGeom prst="rect">
            <a:avLst/>
          </a:prstGeom>
        </p:spPr>
      </p:pic>
      <p:pic>
        <p:nvPicPr>
          <p:cNvPr id="6" name="Image 4" descr="preencoded.png"/>
          <p:cNvPicPr>
            <a:picLocks noChangeAspect="1"/>
          </p:cNvPicPr>
          <p:nvPr/>
        </p:nvPicPr>
        <p:blipFill>
          <a:blip r:embed="rId7"/>
          <a:stretch>
            <a:fillRect/>
          </a:stretch>
        </p:blipFill>
        <p:spPr>
          <a:xfrm>
            <a:off x="762000" y="1895475"/>
            <a:ext cx="133350" cy="133350"/>
          </a:xfrm>
          <a:prstGeom prst="rect">
            <a:avLst/>
          </a:prstGeom>
        </p:spPr>
      </p:pic>
      <p:pic>
        <p:nvPicPr>
          <p:cNvPr id="7" name="Image 5" descr="preencoded.png"/>
          <p:cNvPicPr>
            <a:picLocks noChangeAspect="1"/>
          </p:cNvPicPr>
          <p:nvPr/>
        </p:nvPicPr>
        <p:blipFill>
          <a:blip r:embed="rId8"/>
          <a:stretch>
            <a:fillRect/>
          </a:stretch>
        </p:blipFill>
        <p:spPr>
          <a:xfrm>
            <a:off x="762000" y="2133600"/>
            <a:ext cx="4876800" cy="3048000"/>
          </a:xfrm>
          <a:prstGeom prst="rect">
            <a:avLst/>
          </a:prstGeom>
        </p:spPr>
      </p:pic>
      <p:pic>
        <p:nvPicPr>
          <p:cNvPr id="8" name="Image 6" descr="preencoded.png"/>
          <p:cNvPicPr>
            <a:picLocks noChangeAspect="1"/>
          </p:cNvPicPr>
          <p:nvPr/>
        </p:nvPicPr>
        <p:blipFill>
          <a:blip r:embed="rId9"/>
          <a:stretch>
            <a:fillRect/>
          </a:stretch>
        </p:blipFill>
        <p:spPr>
          <a:xfrm>
            <a:off x="762000" y="5353050"/>
            <a:ext cx="133350" cy="133350"/>
          </a:xfrm>
          <a:prstGeom prst="rect">
            <a:avLst/>
          </a:prstGeom>
        </p:spPr>
      </p:pic>
      <p:pic>
        <p:nvPicPr>
          <p:cNvPr id="9" name="Image 7" descr="preencoded.png"/>
          <p:cNvPicPr>
            <a:picLocks noChangeAspect="1"/>
          </p:cNvPicPr>
          <p:nvPr/>
        </p:nvPicPr>
        <p:blipFill>
          <a:blip r:embed="rId10"/>
          <a:stretch>
            <a:fillRect/>
          </a:stretch>
        </p:blipFill>
        <p:spPr>
          <a:xfrm>
            <a:off x="6400800" y="1285875"/>
            <a:ext cx="257175" cy="228600"/>
          </a:xfrm>
          <a:prstGeom prst="rect">
            <a:avLst/>
          </a:prstGeom>
        </p:spPr>
      </p:pic>
      <p:pic>
        <p:nvPicPr>
          <p:cNvPr id="10" name="Image 8" descr="preencoded.png"/>
          <p:cNvPicPr>
            <a:picLocks noChangeAspect="1"/>
          </p:cNvPicPr>
          <p:nvPr/>
        </p:nvPicPr>
        <p:blipFill>
          <a:blip r:embed="rId11"/>
          <a:stretch>
            <a:fillRect/>
          </a:stretch>
        </p:blipFill>
        <p:spPr>
          <a:xfrm>
            <a:off x="6400800" y="1714500"/>
            <a:ext cx="1524000" cy="533400"/>
          </a:xfrm>
          <a:prstGeom prst="rect">
            <a:avLst/>
          </a:prstGeom>
        </p:spPr>
      </p:pic>
      <p:pic>
        <p:nvPicPr>
          <p:cNvPr id="11" name="Image 9" descr="preencoded.png"/>
          <p:cNvPicPr>
            <a:picLocks noChangeAspect="1"/>
          </p:cNvPicPr>
          <p:nvPr/>
        </p:nvPicPr>
        <p:blipFill>
          <a:blip r:embed="rId12"/>
          <a:stretch>
            <a:fillRect/>
          </a:stretch>
        </p:blipFill>
        <p:spPr>
          <a:xfrm>
            <a:off x="6515100" y="1828800"/>
            <a:ext cx="304800" cy="304800"/>
          </a:xfrm>
          <a:prstGeom prst="rect">
            <a:avLst/>
          </a:prstGeom>
        </p:spPr>
      </p:pic>
      <p:pic>
        <p:nvPicPr>
          <p:cNvPr id="12" name="Image 10" descr="preencoded.png"/>
          <p:cNvPicPr>
            <a:picLocks noChangeAspect="1"/>
          </p:cNvPicPr>
          <p:nvPr/>
        </p:nvPicPr>
        <p:blipFill>
          <a:blip r:embed="rId13"/>
          <a:stretch>
            <a:fillRect/>
          </a:stretch>
        </p:blipFill>
        <p:spPr>
          <a:xfrm>
            <a:off x="6600825" y="1885950"/>
            <a:ext cx="133350" cy="190500"/>
          </a:xfrm>
          <a:prstGeom prst="rect">
            <a:avLst/>
          </a:prstGeom>
        </p:spPr>
      </p:pic>
      <p:pic>
        <p:nvPicPr>
          <p:cNvPr id="13" name="Image 11" descr="preencoded.png"/>
          <p:cNvPicPr>
            <a:picLocks noChangeAspect="1"/>
          </p:cNvPicPr>
          <p:nvPr/>
        </p:nvPicPr>
        <p:blipFill>
          <a:blip r:embed="rId14"/>
          <a:stretch>
            <a:fillRect/>
          </a:stretch>
        </p:blipFill>
        <p:spPr>
          <a:xfrm>
            <a:off x="6400800" y="2324100"/>
            <a:ext cx="1524000" cy="685800"/>
          </a:xfrm>
          <a:prstGeom prst="rect">
            <a:avLst/>
          </a:prstGeom>
        </p:spPr>
      </p:pic>
      <p:pic>
        <p:nvPicPr>
          <p:cNvPr id="14" name="Image 12" descr="preencoded.png"/>
          <p:cNvPicPr>
            <a:picLocks noChangeAspect="1"/>
          </p:cNvPicPr>
          <p:nvPr/>
        </p:nvPicPr>
        <p:blipFill>
          <a:blip r:embed="rId15"/>
          <a:stretch>
            <a:fillRect/>
          </a:stretch>
        </p:blipFill>
        <p:spPr>
          <a:xfrm>
            <a:off x="6515100" y="2514600"/>
            <a:ext cx="191393" cy="304800"/>
          </a:xfrm>
          <a:prstGeom prst="rect">
            <a:avLst/>
          </a:prstGeom>
        </p:spPr>
      </p:pic>
      <p:pic>
        <p:nvPicPr>
          <p:cNvPr id="15" name="Image 13" descr="preencoded.png"/>
          <p:cNvPicPr>
            <a:picLocks noChangeAspect="1"/>
          </p:cNvPicPr>
          <p:nvPr/>
        </p:nvPicPr>
        <p:blipFill>
          <a:blip r:embed="rId16"/>
          <a:stretch>
            <a:fillRect/>
          </a:stretch>
        </p:blipFill>
        <p:spPr>
          <a:xfrm>
            <a:off x="6544121" y="2571750"/>
            <a:ext cx="133350" cy="190500"/>
          </a:xfrm>
          <a:prstGeom prst="rect">
            <a:avLst/>
          </a:prstGeom>
        </p:spPr>
      </p:pic>
      <p:pic>
        <p:nvPicPr>
          <p:cNvPr id="16" name="Image 14" descr="preencoded.png"/>
          <p:cNvPicPr>
            <a:picLocks noChangeAspect="1"/>
          </p:cNvPicPr>
          <p:nvPr/>
        </p:nvPicPr>
        <p:blipFill>
          <a:blip r:embed="rId17"/>
          <a:stretch>
            <a:fillRect/>
          </a:stretch>
        </p:blipFill>
        <p:spPr>
          <a:xfrm>
            <a:off x="6400800" y="2933700"/>
            <a:ext cx="1524000" cy="685800"/>
          </a:xfrm>
          <a:prstGeom prst="rect">
            <a:avLst/>
          </a:prstGeom>
        </p:spPr>
      </p:pic>
      <p:pic>
        <p:nvPicPr>
          <p:cNvPr id="17" name="Image 15" descr="preencoded.png"/>
          <p:cNvPicPr>
            <a:picLocks noChangeAspect="1"/>
          </p:cNvPicPr>
          <p:nvPr/>
        </p:nvPicPr>
        <p:blipFill>
          <a:blip r:embed="rId18"/>
          <a:stretch>
            <a:fillRect/>
          </a:stretch>
        </p:blipFill>
        <p:spPr>
          <a:xfrm>
            <a:off x="6515100" y="3124200"/>
            <a:ext cx="209252" cy="304800"/>
          </a:xfrm>
          <a:prstGeom prst="rect">
            <a:avLst/>
          </a:prstGeom>
        </p:spPr>
      </p:pic>
      <p:pic>
        <p:nvPicPr>
          <p:cNvPr id="18" name="Image 16" descr="preencoded.png"/>
          <p:cNvPicPr>
            <a:picLocks noChangeAspect="1"/>
          </p:cNvPicPr>
          <p:nvPr/>
        </p:nvPicPr>
        <p:blipFill>
          <a:blip r:embed="rId19"/>
          <a:stretch>
            <a:fillRect/>
          </a:stretch>
        </p:blipFill>
        <p:spPr>
          <a:xfrm>
            <a:off x="8229600" y="2933700"/>
            <a:ext cx="1524000" cy="685800"/>
          </a:xfrm>
          <a:prstGeom prst="rect">
            <a:avLst/>
          </a:prstGeom>
        </p:spPr>
      </p:pic>
      <p:pic>
        <p:nvPicPr>
          <p:cNvPr id="19" name="Image 17" descr="preencoded.png"/>
          <p:cNvPicPr>
            <a:picLocks noChangeAspect="1"/>
          </p:cNvPicPr>
          <p:nvPr/>
        </p:nvPicPr>
        <p:blipFill>
          <a:blip r:embed="rId20"/>
          <a:stretch>
            <a:fillRect/>
          </a:stretch>
        </p:blipFill>
        <p:spPr>
          <a:xfrm>
            <a:off x="8343900" y="3124200"/>
            <a:ext cx="297507" cy="304800"/>
          </a:xfrm>
          <a:prstGeom prst="rect">
            <a:avLst/>
          </a:prstGeom>
        </p:spPr>
      </p:pic>
      <p:pic>
        <p:nvPicPr>
          <p:cNvPr id="20" name="Image 18" descr="preencoded.png"/>
          <p:cNvPicPr>
            <a:picLocks noChangeAspect="1"/>
          </p:cNvPicPr>
          <p:nvPr/>
        </p:nvPicPr>
        <p:blipFill>
          <a:blip r:embed="rId21"/>
          <a:stretch>
            <a:fillRect/>
          </a:stretch>
        </p:blipFill>
        <p:spPr>
          <a:xfrm>
            <a:off x="8440192" y="3181350"/>
            <a:ext cx="104775" cy="190500"/>
          </a:xfrm>
          <a:prstGeom prst="rect">
            <a:avLst/>
          </a:prstGeom>
        </p:spPr>
      </p:pic>
      <p:pic>
        <p:nvPicPr>
          <p:cNvPr id="21" name="Image 19" descr="preencoded.png"/>
          <p:cNvPicPr>
            <a:picLocks noChangeAspect="1"/>
          </p:cNvPicPr>
          <p:nvPr/>
        </p:nvPicPr>
        <p:blipFill>
          <a:blip r:embed="rId19"/>
          <a:stretch>
            <a:fillRect/>
          </a:stretch>
        </p:blipFill>
        <p:spPr>
          <a:xfrm>
            <a:off x="8229600" y="3543300"/>
            <a:ext cx="1524000" cy="685800"/>
          </a:xfrm>
          <a:prstGeom prst="rect">
            <a:avLst/>
          </a:prstGeom>
        </p:spPr>
      </p:pic>
      <p:pic>
        <p:nvPicPr>
          <p:cNvPr id="22" name="Image 20" descr="preencoded.png"/>
          <p:cNvPicPr>
            <a:picLocks noChangeAspect="1"/>
          </p:cNvPicPr>
          <p:nvPr/>
        </p:nvPicPr>
        <p:blipFill>
          <a:blip r:embed="rId22"/>
          <a:stretch>
            <a:fillRect/>
          </a:stretch>
        </p:blipFill>
        <p:spPr>
          <a:xfrm>
            <a:off x="8343900" y="3733800"/>
            <a:ext cx="204639" cy="304800"/>
          </a:xfrm>
          <a:prstGeom prst="rect">
            <a:avLst/>
          </a:prstGeom>
        </p:spPr>
      </p:pic>
      <p:pic>
        <p:nvPicPr>
          <p:cNvPr id="23" name="Image 21" descr="preencoded.png"/>
          <p:cNvPicPr>
            <a:picLocks noChangeAspect="1"/>
          </p:cNvPicPr>
          <p:nvPr/>
        </p:nvPicPr>
        <p:blipFill>
          <a:blip r:embed="rId23"/>
          <a:stretch>
            <a:fillRect/>
          </a:stretch>
        </p:blipFill>
        <p:spPr>
          <a:xfrm>
            <a:off x="8379470" y="3790950"/>
            <a:ext cx="133350" cy="190500"/>
          </a:xfrm>
          <a:prstGeom prst="rect">
            <a:avLst/>
          </a:prstGeom>
        </p:spPr>
      </p:pic>
      <p:pic>
        <p:nvPicPr>
          <p:cNvPr id="24" name="Image 22" descr="preencoded.png"/>
          <p:cNvPicPr>
            <a:picLocks noChangeAspect="1"/>
          </p:cNvPicPr>
          <p:nvPr/>
        </p:nvPicPr>
        <p:blipFill>
          <a:blip r:embed="rId19"/>
          <a:stretch>
            <a:fillRect/>
          </a:stretch>
        </p:blipFill>
        <p:spPr>
          <a:xfrm>
            <a:off x="8229600" y="4152900"/>
            <a:ext cx="1524000" cy="685800"/>
          </a:xfrm>
          <a:prstGeom prst="rect">
            <a:avLst/>
          </a:prstGeom>
        </p:spPr>
      </p:pic>
      <p:pic>
        <p:nvPicPr>
          <p:cNvPr id="25" name="Image 23" descr="preencoded.png"/>
          <p:cNvPicPr>
            <a:picLocks noChangeAspect="1"/>
          </p:cNvPicPr>
          <p:nvPr/>
        </p:nvPicPr>
        <p:blipFill>
          <a:blip r:embed="rId24"/>
          <a:stretch>
            <a:fillRect/>
          </a:stretch>
        </p:blipFill>
        <p:spPr>
          <a:xfrm>
            <a:off x="8343900" y="4343400"/>
            <a:ext cx="243036" cy="304800"/>
          </a:xfrm>
          <a:prstGeom prst="rect">
            <a:avLst/>
          </a:prstGeom>
        </p:spPr>
      </p:pic>
      <p:pic>
        <p:nvPicPr>
          <p:cNvPr id="26" name="Image 24" descr="preencoded.png"/>
          <p:cNvPicPr>
            <a:picLocks noChangeAspect="1"/>
          </p:cNvPicPr>
          <p:nvPr/>
        </p:nvPicPr>
        <p:blipFill>
          <a:blip r:embed="rId25"/>
          <a:stretch>
            <a:fillRect/>
          </a:stretch>
        </p:blipFill>
        <p:spPr>
          <a:xfrm>
            <a:off x="8398669" y="4400550"/>
            <a:ext cx="133350" cy="190500"/>
          </a:xfrm>
          <a:prstGeom prst="rect">
            <a:avLst/>
          </a:prstGeom>
        </p:spPr>
      </p:pic>
      <p:pic>
        <p:nvPicPr>
          <p:cNvPr id="27" name="Image 25" descr="preencoded.png"/>
          <p:cNvPicPr>
            <a:picLocks noChangeAspect="1"/>
          </p:cNvPicPr>
          <p:nvPr/>
        </p:nvPicPr>
        <p:blipFill>
          <a:blip r:embed="rId19"/>
          <a:stretch>
            <a:fillRect/>
          </a:stretch>
        </p:blipFill>
        <p:spPr>
          <a:xfrm>
            <a:off x="8229600" y="4762500"/>
            <a:ext cx="1524000" cy="685800"/>
          </a:xfrm>
          <a:prstGeom prst="rect">
            <a:avLst/>
          </a:prstGeom>
        </p:spPr>
      </p:pic>
      <p:pic>
        <p:nvPicPr>
          <p:cNvPr id="28" name="Image 26" descr="preencoded.png"/>
          <p:cNvPicPr>
            <a:picLocks noChangeAspect="1"/>
          </p:cNvPicPr>
          <p:nvPr/>
        </p:nvPicPr>
        <p:blipFill>
          <a:blip r:embed="rId26"/>
          <a:stretch>
            <a:fillRect/>
          </a:stretch>
        </p:blipFill>
        <p:spPr>
          <a:xfrm>
            <a:off x="8343900" y="4953000"/>
            <a:ext cx="215057" cy="304800"/>
          </a:xfrm>
          <a:prstGeom prst="rect">
            <a:avLst/>
          </a:prstGeom>
        </p:spPr>
      </p:pic>
      <p:pic>
        <p:nvPicPr>
          <p:cNvPr id="29" name="Image 27" descr="preencoded.png"/>
          <p:cNvPicPr>
            <a:picLocks noChangeAspect="1"/>
          </p:cNvPicPr>
          <p:nvPr/>
        </p:nvPicPr>
        <p:blipFill>
          <a:blip r:embed="rId27"/>
          <a:stretch>
            <a:fillRect/>
          </a:stretch>
        </p:blipFill>
        <p:spPr>
          <a:xfrm>
            <a:off x="8384679" y="5010150"/>
            <a:ext cx="133350" cy="190500"/>
          </a:xfrm>
          <a:prstGeom prst="rect">
            <a:avLst/>
          </a:prstGeom>
        </p:spPr>
      </p:pic>
      <p:pic>
        <p:nvPicPr>
          <p:cNvPr id="30" name="Image 28" descr="preencoded.png"/>
          <p:cNvPicPr>
            <a:picLocks noChangeAspect="1"/>
          </p:cNvPicPr>
          <p:nvPr/>
        </p:nvPicPr>
        <p:blipFill>
          <a:blip r:embed="rId28"/>
          <a:stretch>
            <a:fillRect/>
          </a:stretch>
        </p:blipFill>
        <p:spPr>
          <a:xfrm>
            <a:off x="8229600" y="5372100"/>
            <a:ext cx="1524000" cy="533400"/>
          </a:xfrm>
          <a:prstGeom prst="rect">
            <a:avLst/>
          </a:prstGeom>
        </p:spPr>
      </p:pic>
      <p:pic>
        <p:nvPicPr>
          <p:cNvPr id="31" name="Image 29" descr="preencoded.png"/>
          <p:cNvPicPr>
            <a:picLocks noChangeAspect="1"/>
          </p:cNvPicPr>
          <p:nvPr/>
        </p:nvPicPr>
        <p:blipFill>
          <a:blip r:embed="rId29"/>
          <a:stretch>
            <a:fillRect/>
          </a:stretch>
        </p:blipFill>
        <p:spPr>
          <a:xfrm>
            <a:off x="8343900" y="5486400"/>
            <a:ext cx="304800" cy="304800"/>
          </a:xfrm>
          <a:prstGeom prst="rect">
            <a:avLst/>
          </a:prstGeom>
        </p:spPr>
      </p:pic>
      <p:pic>
        <p:nvPicPr>
          <p:cNvPr id="32" name="Image 30" descr="preencoded.png"/>
          <p:cNvPicPr>
            <a:picLocks noChangeAspect="1"/>
          </p:cNvPicPr>
          <p:nvPr/>
        </p:nvPicPr>
        <p:blipFill>
          <a:blip r:embed="rId30"/>
          <a:stretch>
            <a:fillRect/>
          </a:stretch>
        </p:blipFill>
        <p:spPr>
          <a:xfrm>
            <a:off x="8439150" y="5543550"/>
            <a:ext cx="114300" cy="190500"/>
          </a:xfrm>
          <a:prstGeom prst="rect">
            <a:avLst/>
          </a:prstGeom>
        </p:spPr>
      </p:pic>
      <p:pic>
        <p:nvPicPr>
          <p:cNvPr id="33" name="Image 31" descr="preencoded.png"/>
          <p:cNvPicPr>
            <a:picLocks noChangeAspect="1"/>
          </p:cNvPicPr>
          <p:nvPr/>
        </p:nvPicPr>
        <p:blipFill>
          <a:blip r:embed="rId11"/>
          <a:stretch>
            <a:fillRect/>
          </a:stretch>
        </p:blipFill>
        <p:spPr>
          <a:xfrm>
            <a:off x="6400800" y="5372100"/>
            <a:ext cx="1524000" cy="533400"/>
          </a:xfrm>
          <a:prstGeom prst="rect">
            <a:avLst/>
          </a:prstGeom>
        </p:spPr>
      </p:pic>
      <p:pic>
        <p:nvPicPr>
          <p:cNvPr id="34" name="Image 32" descr="preencoded.png"/>
          <p:cNvPicPr>
            <a:picLocks noChangeAspect="1"/>
          </p:cNvPicPr>
          <p:nvPr/>
        </p:nvPicPr>
        <p:blipFill>
          <a:blip r:embed="rId31"/>
          <a:stretch>
            <a:fillRect/>
          </a:stretch>
        </p:blipFill>
        <p:spPr>
          <a:xfrm>
            <a:off x="6515100" y="5486400"/>
            <a:ext cx="304800" cy="304800"/>
          </a:xfrm>
          <a:prstGeom prst="rect">
            <a:avLst/>
          </a:prstGeom>
        </p:spPr>
      </p:pic>
      <p:pic>
        <p:nvPicPr>
          <p:cNvPr id="35" name="Image 33" descr="preencoded.png"/>
          <p:cNvPicPr>
            <a:picLocks noChangeAspect="1"/>
          </p:cNvPicPr>
          <p:nvPr/>
        </p:nvPicPr>
        <p:blipFill>
          <a:blip r:embed="rId32"/>
          <a:stretch>
            <a:fillRect/>
          </a:stretch>
        </p:blipFill>
        <p:spPr>
          <a:xfrm>
            <a:off x="6615113" y="5543550"/>
            <a:ext cx="104775" cy="190500"/>
          </a:xfrm>
          <a:prstGeom prst="rect">
            <a:avLst/>
          </a:prstGeom>
        </p:spPr>
      </p:pic>
      <p:sp>
        <p:nvSpPr>
          <p:cNvPr id="3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路徑執行實作</a:t>
            </a:r>
            <a:endParaRPr lang="en-US" sz="2700" dirty="0"/>
          </a:p>
        </p:txBody>
      </p:sp>
      <p:sp>
        <p:nvSpPr>
          <p:cNvPr id="37" name="Text 1"/>
          <p:cNvSpPr/>
          <p:nvPr/>
        </p:nvSpPr>
        <p:spPr>
          <a:xfrm>
            <a:off x="85725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JSON Path Definition</a:t>
            </a:r>
            <a:endParaRPr lang="en-US" sz="1800" dirty="0"/>
          </a:p>
        </p:txBody>
      </p:sp>
      <p:sp>
        <p:nvSpPr>
          <p:cNvPr id="38" name="Text 2"/>
          <p:cNvSpPr/>
          <p:nvPr/>
        </p:nvSpPr>
        <p:spPr>
          <a:xfrm>
            <a:off x="971550" y="1866900"/>
            <a:ext cx="3914954"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路徑點定義採用標準JSON格式，便於編輯、儲存與載入</a:t>
            </a:r>
            <a:endParaRPr lang="en-US" sz="1050" dirty="0"/>
          </a:p>
        </p:txBody>
      </p:sp>
      <p:sp>
        <p:nvSpPr>
          <p:cNvPr id="39" name="Text 3"/>
          <p:cNvSpPr/>
          <p:nvPr/>
        </p:nvSpPr>
        <p:spPr>
          <a:xfrm>
            <a:off x="914400" y="230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0" name="Text 4"/>
          <p:cNvSpPr/>
          <p:nvPr/>
        </p:nvSpPr>
        <p:spPr>
          <a:xfrm>
            <a:off x="1074539" y="24955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"path_name"</a:t>
            </a:r>
            <a:endParaRPr lang="en-US" sz="1050" dirty="0"/>
          </a:p>
        </p:txBody>
      </p:sp>
      <p:sp>
        <p:nvSpPr>
          <p:cNvPr id="41" name="Text 5"/>
          <p:cNvSpPr/>
          <p:nvPr/>
        </p:nvSpPr>
        <p:spPr>
          <a:xfrm>
            <a:off x="1954857" y="2495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2" name="Text 6"/>
          <p:cNvSpPr/>
          <p:nvPr/>
        </p:nvSpPr>
        <p:spPr>
          <a:xfrm>
            <a:off x="2114996" y="2495550"/>
            <a:ext cx="153644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"pick_and_place"</a:t>
            </a:r>
            <a:endParaRPr lang="en-US" sz="1050" dirty="0"/>
          </a:p>
        </p:txBody>
      </p:sp>
      <p:sp>
        <p:nvSpPr>
          <p:cNvPr id="43" name="Text 7"/>
          <p:cNvSpPr/>
          <p:nvPr/>
        </p:nvSpPr>
        <p:spPr>
          <a:xfrm>
            <a:off x="3395365" y="2495550"/>
            <a:ext cx="2561034"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4" name="Text 8"/>
          <p:cNvSpPr/>
          <p:nvPr/>
        </p:nvSpPr>
        <p:spPr>
          <a:xfrm>
            <a:off x="1074539" y="26860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"waypoints"</a:t>
            </a:r>
            <a:endParaRPr lang="en-US" sz="1050" dirty="0"/>
          </a:p>
        </p:txBody>
      </p:sp>
      <p:sp>
        <p:nvSpPr>
          <p:cNvPr id="45" name="Text 9"/>
          <p:cNvSpPr/>
          <p:nvPr/>
        </p:nvSpPr>
        <p:spPr>
          <a:xfrm>
            <a:off x="1954857" y="2686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6" name="Text 10"/>
          <p:cNvSpPr/>
          <p:nvPr/>
        </p:nvSpPr>
        <p:spPr>
          <a:xfrm>
            <a:off x="2114996" y="268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7" name="Text 11"/>
          <p:cNvSpPr/>
          <p:nvPr/>
        </p:nvSpPr>
        <p:spPr>
          <a:xfrm>
            <a:off x="1234529" y="2876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8" name="Text 12"/>
          <p:cNvSpPr/>
          <p:nvPr/>
        </p:nvSpPr>
        <p:spPr>
          <a:xfrm>
            <a:off x="1394668"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49" name="Text 13"/>
          <p:cNvSpPr/>
          <p:nvPr/>
        </p:nvSpPr>
        <p:spPr>
          <a:xfrm>
            <a:off x="1634877" y="3067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0" name="Text 14"/>
          <p:cNvSpPr/>
          <p:nvPr/>
        </p:nvSpPr>
        <p:spPr>
          <a:xfrm>
            <a:off x="1795016"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51" name="Text 15"/>
          <p:cNvSpPr/>
          <p:nvPr/>
        </p:nvSpPr>
        <p:spPr>
          <a:xfrm>
            <a:off x="2035225" y="3067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2" name="Text 16"/>
          <p:cNvSpPr/>
          <p:nvPr/>
        </p:nvSpPr>
        <p:spPr>
          <a:xfrm>
            <a:off x="1394668"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53" name="Text 17"/>
          <p:cNvSpPr/>
          <p:nvPr/>
        </p:nvSpPr>
        <p:spPr>
          <a:xfrm>
            <a:off x="1634877" y="3257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4" name="Text 18"/>
          <p:cNvSpPr/>
          <p:nvPr/>
        </p:nvSpPr>
        <p:spPr>
          <a:xfrm>
            <a:off x="1795016"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a:t>
            </a:r>
            <a:endParaRPr lang="en-US" sz="1050" dirty="0"/>
          </a:p>
        </p:txBody>
      </p:sp>
      <p:sp>
        <p:nvSpPr>
          <p:cNvPr id="55" name="Text 19"/>
          <p:cNvSpPr/>
          <p:nvPr/>
        </p:nvSpPr>
        <p:spPr>
          <a:xfrm>
            <a:off x="2035225" y="3257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6" name="Text 20"/>
          <p:cNvSpPr/>
          <p:nvPr/>
        </p:nvSpPr>
        <p:spPr>
          <a:xfrm>
            <a:off x="1394668"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57" name="Text 21"/>
          <p:cNvSpPr/>
          <p:nvPr/>
        </p:nvSpPr>
        <p:spPr>
          <a:xfrm>
            <a:off x="1634877" y="3448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8" name="Text 22"/>
          <p:cNvSpPr/>
          <p:nvPr/>
        </p:nvSpPr>
        <p:spPr>
          <a:xfrm>
            <a:off x="1795016"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59" name="Text 23"/>
          <p:cNvSpPr/>
          <p:nvPr/>
        </p:nvSpPr>
        <p:spPr>
          <a:xfrm>
            <a:off x="2035225" y="3448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0" name="Text 24"/>
          <p:cNvSpPr/>
          <p:nvPr/>
        </p:nvSpPr>
        <p:spPr>
          <a:xfrm>
            <a:off x="1394668" y="3638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61" name="Text 25"/>
          <p:cNvSpPr/>
          <p:nvPr/>
        </p:nvSpPr>
        <p:spPr>
          <a:xfrm>
            <a:off x="2114996" y="3638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2" name="Text 26"/>
          <p:cNvSpPr/>
          <p:nvPr/>
        </p:nvSpPr>
        <p:spPr>
          <a:xfrm>
            <a:off x="2275136" y="3638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63" name="Text 27"/>
          <p:cNvSpPr/>
          <p:nvPr/>
        </p:nvSpPr>
        <p:spPr>
          <a:xfrm>
            <a:off x="1234529" y="3829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4" name="Text 28"/>
          <p:cNvSpPr/>
          <p:nvPr/>
        </p:nvSpPr>
        <p:spPr>
          <a:xfrm>
            <a:off x="1314599" y="3829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5" name="Text 29"/>
          <p:cNvSpPr/>
          <p:nvPr/>
        </p:nvSpPr>
        <p:spPr>
          <a:xfrm>
            <a:off x="1234529" y="4019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6" name="Text 30"/>
          <p:cNvSpPr/>
          <p:nvPr/>
        </p:nvSpPr>
        <p:spPr>
          <a:xfrm>
            <a:off x="1394668"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67" name="Text 31"/>
          <p:cNvSpPr/>
          <p:nvPr/>
        </p:nvSpPr>
        <p:spPr>
          <a:xfrm>
            <a:off x="1634877" y="4210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8" name="Text 32"/>
          <p:cNvSpPr/>
          <p:nvPr/>
        </p:nvSpPr>
        <p:spPr>
          <a:xfrm>
            <a:off x="1795016"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69" name="Text 33"/>
          <p:cNvSpPr/>
          <p:nvPr/>
        </p:nvSpPr>
        <p:spPr>
          <a:xfrm>
            <a:off x="2035225" y="4210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0" name="Text 34"/>
          <p:cNvSpPr/>
          <p:nvPr/>
        </p:nvSpPr>
        <p:spPr>
          <a:xfrm>
            <a:off x="1394668"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71" name="Text 35"/>
          <p:cNvSpPr/>
          <p:nvPr/>
        </p:nvSpPr>
        <p:spPr>
          <a:xfrm>
            <a:off x="1634877" y="4400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2" name="Text 36"/>
          <p:cNvSpPr/>
          <p:nvPr/>
        </p:nvSpPr>
        <p:spPr>
          <a:xfrm>
            <a:off x="1795016"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73" name="Text 37"/>
          <p:cNvSpPr/>
          <p:nvPr/>
        </p:nvSpPr>
        <p:spPr>
          <a:xfrm>
            <a:off x="2035225" y="4400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4" name="Text 38"/>
          <p:cNvSpPr/>
          <p:nvPr/>
        </p:nvSpPr>
        <p:spPr>
          <a:xfrm>
            <a:off x="1394668" y="4591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75" name="Text 39"/>
          <p:cNvSpPr/>
          <p:nvPr/>
        </p:nvSpPr>
        <p:spPr>
          <a:xfrm>
            <a:off x="1634877" y="4591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6" name="Text 40"/>
          <p:cNvSpPr/>
          <p:nvPr/>
        </p:nvSpPr>
        <p:spPr>
          <a:xfrm>
            <a:off x="1795016" y="45910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0.05</a:t>
            </a:r>
            <a:endParaRPr lang="en-US" sz="1050" dirty="0"/>
          </a:p>
        </p:txBody>
      </p:sp>
      <p:sp>
        <p:nvSpPr>
          <p:cNvPr id="77" name="Text 41"/>
          <p:cNvSpPr/>
          <p:nvPr/>
        </p:nvSpPr>
        <p:spPr>
          <a:xfrm>
            <a:off x="2115145" y="4591050"/>
            <a:ext cx="1280815"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8" name="Text 42"/>
          <p:cNvSpPr/>
          <p:nvPr/>
        </p:nvSpPr>
        <p:spPr>
          <a:xfrm>
            <a:off x="1394668" y="4781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79" name="Text 43"/>
          <p:cNvSpPr/>
          <p:nvPr/>
        </p:nvSpPr>
        <p:spPr>
          <a:xfrm>
            <a:off x="2114996" y="4781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0" name="Text 44"/>
          <p:cNvSpPr/>
          <p:nvPr/>
        </p:nvSpPr>
        <p:spPr>
          <a:xfrm>
            <a:off x="2275136" y="4781550"/>
            <a:ext cx="672227"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"close"</a:t>
            </a:r>
            <a:endParaRPr lang="en-US" sz="1050" dirty="0"/>
          </a:p>
        </p:txBody>
      </p:sp>
      <p:sp>
        <p:nvSpPr>
          <p:cNvPr id="81" name="Text 45"/>
          <p:cNvSpPr/>
          <p:nvPr/>
        </p:nvSpPr>
        <p:spPr>
          <a:xfrm>
            <a:off x="1234529" y="4972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2" name="Text 46"/>
          <p:cNvSpPr/>
          <p:nvPr/>
        </p:nvSpPr>
        <p:spPr>
          <a:xfrm>
            <a:off x="1314599" y="4972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3" name="Text 47"/>
          <p:cNvSpPr/>
          <p:nvPr/>
        </p:nvSpPr>
        <p:spPr>
          <a:xfrm>
            <a:off x="1234529" y="5162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4" name="Text 48"/>
          <p:cNvSpPr/>
          <p:nvPr/>
        </p:nvSpPr>
        <p:spPr>
          <a:xfrm>
            <a:off x="1394668"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85" name="Text 49"/>
          <p:cNvSpPr/>
          <p:nvPr/>
        </p:nvSpPr>
        <p:spPr>
          <a:xfrm>
            <a:off x="1634877" y="5353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6" name="Text 50"/>
          <p:cNvSpPr/>
          <p:nvPr/>
        </p:nvSpPr>
        <p:spPr>
          <a:xfrm>
            <a:off x="1795016"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87" name="Text 51"/>
          <p:cNvSpPr/>
          <p:nvPr/>
        </p:nvSpPr>
        <p:spPr>
          <a:xfrm>
            <a:off x="2035225" y="5353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8" name="Text 52"/>
          <p:cNvSpPr/>
          <p:nvPr/>
        </p:nvSpPr>
        <p:spPr>
          <a:xfrm>
            <a:off x="1394668"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89" name="Text 53"/>
          <p:cNvSpPr/>
          <p:nvPr/>
        </p:nvSpPr>
        <p:spPr>
          <a:xfrm>
            <a:off x="1634877" y="5543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0" name="Text 54"/>
          <p:cNvSpPr/>
          <p:nvPr/>
        </p:nvSpPr>
        <p:spPr>
          <a:xfrm>
            <a:off x="1795016"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91" name="Text 55"/>
          <p:cNvSpPr/>
          <p:nvPr/>
        </p:nvSpPr>
        <p:spPr>
          <a:xfrm>
            <a:off x="2035225" y="5543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2" name="Text 56"/>
          <p:cNvSpPr/>
          <p:nvPr/>
        </p:nvSpPr>
        <p:spPr>
          <a:xfrm>
            <a:off x="1394668"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93" name="Text 57"/>
          <p:cNvSpPr/>
          <p:nvPr/>
        </p:nvSpPr>
        <p:spPr>
          <a:xfrm>
            <a:off x="1634877" y="5734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4" name="Text 58"/>
          <p:cNvSpPr/>
          <p:nvPr/>
        </p:nvSpPr>
        <p:spPr>
          <a:xfrm>
            <a:off x="1795016"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95" name="Text 59"/>
          <p:cNvSpPr/>
          <p:nvPr/>
        </p:nvSpPr>
        <p:spPr>
          <a:xfrm>
            <a:off x="2035225" y="5734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6" name="Text 60"/>
          <p:cNvSpPr/>
          <p:nvPr/>
        </p:nvSpPr>
        <p:spPr>
          <a:xfrm>
            <a:off x="1394668" y="5924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97" name="Text 61"/>
          <p:cNvSpPr/>
          <p:nvPr/>
        </p:nvSpPr>
        <p:spPr>
          <a:xfrm>
            <a:off x="2114996" y="5924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8" name="Text 62"/>
          <p:cNvSpPr/>
          <p:nvPr/>
        </p:nvSpPr>
        <p:spPr>
          <a:xfrm>
            <a:off x="2275136" y="5924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99" name="Text 63"/>
          <p:cNvSpPr/>
          <p:nvPr/>
        </p:nvSpPr>
        <p:spPr>
          <a:xfrm>
            <a:off x="1234529" y="611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0" name="Text 64"/>
          <p:cNvSpPr/>
          <p:nvPr/>
        </p:nvSpPr>
        <p:spPr>
          <a:xfrm>
            <a:off x="1074539" y="6305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1" name="Text 65"/>
          <p:cNvSpPr/>
          <p:nvPr/>
        </p:nvSpPr>
        <p:spPr>
          <a:xfrm>
            <a:off x="914400" y="649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2" name="Text 66"/>
          <p:cNvSpPr/>
          <p:nvPr/>
        </p:nvSpPr>
        <p:spPr>
          <a:xfrm>
            <a:off x="971550" y="5334000"/>
            <a:ext cx="585216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每個路徑點包含末端效應器的笛卡爾座標及夾爪狀態</a:t>
            </a:r>
            <a:endParaRPr lang="en-US" sz="1050" dirty="0"/>
          </a:p>
        </p:txBody>
      </p:sp>
      <p:sp>
        <p:nvSpPr>
          <p:cNvPr id="103" name="Text 67"/>
          <p:cNvSpPr/>
          <p:nvPr/>
        </p:nvSpPr>
        <p:spPr>
          <a:xfrm>
            <a:off x="6734175"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程式邏輯流程</a:t>
            </a:r>
            <a:endParaRPr lang="en-US" sz="1800" dirty="0"/>
          </a:p>
        </p:txBody>
      </p:sp>
      <p:sp>
        <p:nvSpPr>
          <p:cNvPr id="104" name="Text 68"/>
          <p:cNvSpPr/>
          <p:nvPr/>
        </p:nvSpPr>
        <p:spPr>
          <a:xfrm>
            <a:off x="6934200" y="1866900"/>
            <a:ext cx="589538"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[Start]</a:t>
            </a:r>
            <a:endParaRPr lang="en-US" sz="1200" dirty="0"/>
          </a:p>
        </p:txBody>
      </p:sp>
      <p:sp>
        <p:nvSpPr>
          <p:cNvPr id="105" name="Text 69"/>
          <p:cNvSpPr/>
          <p:nvPr/>
        </p:nvSpPr>
        <p:spPr>
          <a:xfrm>
            <a:off x="6820793" y="2438400"/>
            <a:ext cx="989707"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Load Path from JSON</a:t>
            </a:r>
            <a:endParaRPr lang="en-US" sz="1200" dirty="0"/>
          </a:p>
        </p:txBody>
      </p:sp>
      <p:sp>
        <p:nvSpPr>
          <p:cNvPr id="106" name="Text 70"/>
          <p:cNvSpPr/>
          <p:nvPr/>
        </p:nvSpPr>
        <p:spPr>
          <a:xfrm>
            <a:off x="6838652" y="3048000"/>
            <a:ext cx="971848"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For each Waypoint</a:t>
            </a:r>
            <a:endParaRPr lang="en-US" sz="1200" dirty="0"/>
          </a:p>
        </p:txBody>
      </p:sp>
      <p:sp>
        <p:nvSpPr>
          <p:cNvPr id="107" name="Text 71"/>
          <p:cNvSpPr/>
          <p:nvPr/>
        </p:nvSpPr>
        <p:spPr>
          <a:xfrm>
            <a:off x="8755707" y="3048000"/>
            <a:ext cx="88359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Calculate IK</a:t>
            </a:r>
            <a:endParaRPr lang="en-US" sz="1200" dirty="0"/>
          </a:p>
        </p:txBody>
      </p:sp>
      <p:sp>
        <p:nvSpPr>
          <p:cNvPr id="108" name="Text 72"/>
          <p:cNvSpPr/>
          <p:nvPr/>
        </p:nvSpPr>
        <p:spPr>
          <a:xfrm>
            <a:off x="8662839" y="3657600"/>
            <a:ext cx="976461"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Construct Message</a:t>
            </a:r>
            <a:endParaRPr lang="en-US" sz="1200" dirty="0"/>
          </a:p>
        </p:txBody>
      </p:sp>
      <p:sp>
        <p:nvSpPr>
          <p:cNvPr id="109" name="Text 73"/>
          <p:cNvSpPr/>
          <p:nvPr/>
        </p:nvSpPr>
        <p:spPr>
          <a:xfrm>
            <a:off x="8701236" y="4267200"/>
            <a:ext cx="938064"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Publish to Topic</a:t>
            </a:r>
            <a:endParaRPr lang="en-US" sz="1200" dirty="0"/>
          </a:p>
        </p:txBody>
      </p:sp>
      <p:sp>
        <p:nvSpPr>
          <p:cNvPr id="110" name="Text 74"/>
          <p:cNvSpPr/>
          <p:nvPr/>
        </p:nvSpPr>
        <p:spPr>
          <a:xfrm>
            <a:off x="8673257" y="4876800"/>
            <a:ext cx="96604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Wait for Feedback</a:t>
            </a:r>
            <a:endParaRPr lang="en-US" sz="1200" dirty="0"/>
          </a:p>
        </p:txBody>
      </p:sp>
      <p:sp>
        <p:nvSpPr>
          <p:cNvPr id="111" name="Text 75"/>
          <p:cNvSpPr/>
          <p:nvPr/>
        </p:nvSpPr>
        <p:spPr>
          <a:xfrm>
            <a:off x="8763000" y="5524500"/>
            <a:ext cx="986909"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 Loop]</a:t>
            </a:r>
            <a:endParaRPr lang="en-US" sz="1200" dirty="0"/>
          </a:p>
        </p:txBody>
      </p:sp>
      <p:sp>
        <p:nvSpPr>
          <p:cNvPr id="112" name="Text 76"/>
          <p:cNvSpPr/>
          <p:nvPr/>
        </p:nvSpPr>
        <p:spPr>
          <a:xfrm>
            <a:off x="6934200" y="5524500"/>
            <a:ext cx="49024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a:t>
            </a:r>
            <a:endParaRPr lang="en-US" sz="1200" dirty="0"/>
          </a:p>
        </p:txBody>
      </p:sp>
      <p:sp>
        <p:nvSpPr>
          <p:cNvPr id="113" name="Text 77"/>
          <p:cNvSpPr/>
          <p:nvPr/>
        </p:nvSpPr>
        <p:spPr>
          <a:xfrm>
            <a:off x="11341894" y="6438900"/>
            <a:ext cx="56292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17 / 20</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858001"/>
          </a:xfrm>
          <a:prstGeom prst="rect">
            <a:avLst/>
          </a:prstGeom>
        </p:spPr>
      </p:pic>
      <p:cxnSp>
        <p:nvCxnSpPr>
          <p:cNvPr id="59" name="Straight Connector 58">
            <a:extLst>
              <a:ext uri="{FF2B5EF4-FFF2-40B4-BE49-F238E27FC236}">
                <a16:creationId xmlns:a16="http://schemas.microsoft.com/office/drawing/2014/main" id="{1E1BCC36-A457-748C-9F6A-533F2B9E6571}"/>
              </a:ext>
            </a:extLst>
          </p:cNvPr>
          <p:cNvCxnSpPr>
            <a:cxnSpLocks/>
          </p:cNvCxnSpPr>
          <p:nvPr/>
        </p:nvCxnSpPr>
        <p:spPr>
          <a:xfrm>
            <a:off x="1855381" y="3198908"/>
            <a:ext cx="10024199" cy="0"/>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Image 10" descr="preencoded.png">
            <a:extLst>
              <a:ext uri="{FF2B5EF4-FFF2-40B4-BE49-F238E27FC236}">
                <a16:creationId xmlns:a16="http://schemas.microsoft.com/office/drawing/2014/main" id="{DFC5670B-C112-1A80-DEAC-2025FC1D20B0}"/>
              </a:ext>
            </a:extLst>
          </p:cNvPr>
          <p:cNvPicPr>
            <a:picLocks noChangeAspect="1"/>
          </p:cNvPicPr>
          <p:nvPr/>
        </p:nvPicPr>
        <p:blipFill>
          <a:blip r:embed="rId4"/>
          <a:stretch>
            <a:fillRect/>
          </a:stretch>
        </p:blipFill>
        <p:spPr>
          <a:xfrm>
            <a:off x="4366171" y="1751682"/>
            <a:ext cx="1676400" cy="2896518"/>
          </a:xfrm>
          <a:prstGeom prst="rect">
            <a:avLst/>
          </a:prstGeom>
        </p:spPr>
      </p:pic>
      <p:pic>
        <p:nvPicPr>
          <p:cNvPr id="3" name="Image 1" descr="preencoded.png"/>
          <p:cNvPicPr>
            <a:picLocks noChangeAspect="1"/>
          </p:cNvPicPr>
          <p:nvPr/>
        </p:nvPicPr>
        <p:blipFill>
          <a:blip r:embed="rId5"/>
          <a:stretch>
            <a:fillRect/>
          </a:stretch>
        </p:blipFill>
        <p:spPr>
          <a:xfrm>
            <a:off x="609600" y="838200"/>
            <a:ext cx="914400" cy="38100"/>
          </a:xfrm>
          <a:prstGeom prst="rect">
            <a:avLst/>
          </a:prstGeom>
        </p:spPr>
      </p:pic>
      <p:pic>
        <p:nvPicPr>
          <p:cNvPr id="9" name="Image 7" descr="preencoded.png"/>
          <p:cNvPicPr>
            <a:picLocks noChangeAspect="1"/>
          </p:cNvPicPr>
          <p:nvPr/>
        </p:nvPicPr>
        <p:blipFill>
          <a:blip r:embed="rId6"/>
          <a:stretch>
            <a:fillRect/>
          </a:stretch>
        </p:blipFill>
        <p:spPr>
          <a:xfrm>
            <a:off x="762000" y="1751682"/>
            <a:ext cx="1676400" cy="2896518"/>
          </a:xfrm>
          <a:prstGeom prst="rect">
            <a:avLst/>
          </a:prstGeom>
        </p:spPr>
      </p:pic>
      <p:grpSp>
        <p:nvGrpSpPr>
          <p:cNvPr id="52" name="Group 51">
            <a:extLst>
              <a:ext uri="{FF2B5EF4-FFF2-40B4-BE49-F238E27FC236}">
                <a16:creationId xmlns:a16="http://schemas.microsoft.com/office/drawing/2014/main" id="{F9DB47B9-13B6-FFF9-535D-9CD7270FBF6A}"/>
              </a:ext>
            </a:extLst>
          </p:cNvPr>
          <p:cNvGrpSpPr/>
          <p:nvPr/>
        </p:nvGrpSpPr>
        <p:grpSpPr>
          <a:xfrm>
            <a:off x="1295400" y="2098025"/>
            <a:ext cx="609600" cy="609600"/>
            <a:chOff x="1295400" y="2286000"/>
            <a:chExt cx="609600" cy="609600"/>
          </a:xfrm>
        </p:grpSpPr>
        <p:pic>
          <p:nvPicPr>
            <p:cNvPr id="10" name="Image 8" descr="preencoded.png"/>
            <p:cNvPicPr>
              <a:picLocks noChangeAspect="1"/>
            </p:cNvPicPr>
            <p:nvPr/>
          </p:nvPicPr>
          <p:blipFill>
            <a:blip r:embed="rId7"/>
            <a:stretch>
              <a:fillRect/>
            </a:stretch>
          </p:blipFill>
          <p:spPr>
            <a:xfrm>
              <a:off x="1295400" y="2286000"/>
              <a:ext cx="609600" cy="609600"/>
            </a:xfrm>
            <a:prstGeom prst="rect">
              <a:avLst/>
            </a:prstGeom>
          </p:spPr>
        </p:pic>
        <p:pic>
          <p:nvPicPr>
            <p:cNvPr id="11" name="Image 9" descr="preencoded.png"/>
            <p:cNvPicPr>
              <a:picLocks noChangeAspect="1"/>
            </p:cNvPicPr>
            <p:nvPr/>
          </p:nvPicPr>
          <p:blipFill>
            <a:blip r:embed="rId8"/>
            <a:stretch>
              <a:fillRect/>
            </a:stretch>
          </p:blipFill>
          <p:spPr>
            <a:xfrm>
              <a:off x="1524000" y="2438400"/>
              <a:ext cx="152400" cy="304800"/>
            </a:xfrm>
            <a:prstGeom prst="rect">
              <a:avLst/>
            </a:prstGeom>
          </p:spPr>
        </p:pic>
      </p:grpSp>
      <p:pic>
        <p:nvPicPr>
          <p:cNvPr id="12" name="Image 10" descr="preencoded.png"/>
          <p:cNvPicPr>
            <a:picLocks noChangeAspect="1"/>
          </p:cNvPicPr>
          <p:nvPr/>
        </p:nvPicPr>
        <p:blipFill>
          <a:blip r:embed="rId4"/>
          <a:stretch>
            <a:fillRect/>
          </a:stretch>
        </p:blipFill>
        <p:spPr>
          <a:xfrm>
            <a:off x="2569860" y="1751682"/>
            <a:ext cx="1676400" cy="2896518"/>
          </a:xfrm>
          <a:prstGeom prst="rect">
            <a:avLst/>
          </a:prstGeom>
        </p:spPr>
      </p:pic>
      <p:grpSp>
        <p:nvGrpSpPr>
          <p:cNvPr id="51" name="Group 50">
            <a:extLst>
              <a:ext uri="{FF2B5EF4-FFF2-40B4-BE49-F238E27FC236}">
                <a16:creationId xmlns:a16="http://schemas.microsoft.com/office/drawing/2014/main" id="{C494B3E5-A189-46BD-9B5E-39DB5705CB32}"/>
              </a:ext>
            </a:extLst>
          </p:cNvPr>
          <p:cNvGrpSpPr/>
          <p:nvPr/>
        </p:nvGrpSpPr>
        <p:grpSpPr>
          <a:xfrm>
            <a:off x="3093690" y="2056367"/>
            <a:ext cx="609600" cy="609600"/>
            <a:chOff x="3093690" y="2286000"/>
            <a:chExt cx="609600" cy="609600"/>
          </a:xfrm>
        </p:grpSpPr>
        <p:pic>
          <p:nvPicPr>
            <p:cNvPr id="13" name="Image 11" descr="preencoded.png"/>
            <p:cNvPicPr>
              <a:picLocks noChangeAspect="1"/>
            </p:cNvPicPr>
            <p:nvPr/>
          </p:nvPicPr>
          <p:blipFill>
            <a:blip r:embed="rId9"/>
            <a:stretch>
              <a:fillRect/>
            </a:stretch>
          </p:blipFill>
          <p:spPr>
            <a:xfrm>
              <a:off x="3093690" y="2286000"/>
              <a:ext cx="609600" cy="609600"/>
            </a:xfrm>
            <a:prstGeom prst="rect">
              <a:avLst/>
            </a:prstGeom>
          </p:spPr>
        </p:pic>
        <p:pic>
          <p:nvPicPr>
            <p:cNvPr id="14" name="Image 12" descr="preencoded.png"/>
            <p:cNvPicPr>
              <a:picLocks noChangeAspect="1"/>
            </p:cNvPicPr>
            <p:nvPr/>
          </p:nvPicPr>
          <p:blipFill>
            <a:blip r:embed="rId10"/>
            <a:stretch>
              <a:fillRect/>
            </a:stretch>
          </p:blipFill>
          <p:spPr>
            <a:xfrm>
              <a:off x="3255615" y="2438400"/>
              <a:ext cx="285750" cy="304800"/>
            </a:xfrm>
            <a:prstGeom prst="rect">
              <a:avLst/>
            </a:prstGeom>
          </p:spPr>
        </p:pic>
      </p:grpSp>
      <p:grpSp>
        <p:nvGrpSpPr>
          <p:cNvPr id="54" name="Group 53">
            <a:extLst>
              <a:ext uri="{FF2B5EF4-FFF2-40B4-BE49-F238E27FC236}">
                <a16:creationId xmlns:a16="http://schemas.microsoft.com/office/drawing/2014/main" id="{D91AA8EC-2878-3022-2146-EAED6E171CFE}"/>
              </a:ext>
            </a:extLst>
          </p:cNvPr>
          <p:cNvGrpSpPr/>
          <p:nvPr/>
        </p:nvGrpSpPr>
        <p:grpSpPr>
          <a:xfrm>
            <a:off x="4891980" y="2063694"/>
            <a:ext cx="609600" cy="609600"/>
            <a:chOff x="4891980" y="2286000"/>
            <a:chExt cx="609600" cy="609600"/>
          </a:xfrm>
        </p:grpSpPr>
        <p:pic>
          <p:nvPicPr>
            <p:cNvPr id="16" name="Image 14" descr="preencoded.png"/>
            <p:cNvPicPr>
              <a:picLocks noChangeAspect="1"/>
            </p:cNvPicPr>
            <p:nvPr/>
          </p:nvPicPr>
          <p:blipFill>
            <a:blip r:embed="rId11"/>
            <a:stretch>
              <a:fillRect/>
            </a:stretch>
          </p:blipFill>
          <p:spPr>
            <a:xfrm>
              <a:off x="4891980" y="2286000"/>
              <a:ext cx="609600" cy="609600"/>
            </a:xfrm>
            <a:prstGeom prst="rect">
              <a:avLst/>
            </a:prstGeom>
          </p:spPr>
        </p:pic>
        <p:pic>
          <p:nvPicPr>
            <p:cNvPr id="17" name="Image 15" descr="preencoded.png"/>
            <p:cNvPicPr>
              <a:picLocks noChangeAspect="1"/>
            </p:cNvPicPr>
            <p:nvPr/>
          </p:nvPicPr>
          <p:blipFill>
            <a:blip r:embed="rId12"/>
            <a:stretch>
              <a:fillRect/>
            </a:stretch>
          </p:blipFill>
          <p:spPr>
            <a:xfrm>
              <a:off x="5111055" y="2438400"/>
              <a:ext cx="171450" cy="304800"/>
            </a:xfrm>
            <a:prstGeom prst="rect">
              <a:avLst/>
            </a:prstGeom>
          </p:spPr>
        </p:pic>
      </p:grpSp>
      <p:pic>
        <p:nvPicPr>
          <p:cNvPr id="18" name="Image 16" descr="preencoded.png"/>
          <p:cNvPicPr>
            <a:picLocks noChangeAspect="1"/>
          </p:cNvPicPr>
          <p:nvPr/>
        </p:nvPicPr>
        <p:blipFill>
          <a:blip r:embed="rId13"/>
          <a:stretch>
            <a:fillRect/>
          </a:stretch>
        </p:blipFill>
        <p:spPr>
          <a:xfrm>
            <a:off x="6179746" y="1751682"/>
            <a:ext cx="1676400" cy="2896518"/>
          </a:xfrm>
          <a:prstGeom prst="rect">
            <a:avLst/>
          </a:prstGeom>
        </p:spPr>
      </p:pic>
      <p:grpSp>
        <p:nvGrpSpPr>
          <p:cNvPr id="55" name="Group 54">
            <a:extLst>
              <a:ext uri="{FF2B5EF4-FFF2-40B4-BE49-F238E27FC236}">
                <a16:creationId xmlns:a16="http://schemas.microsoft.com/office/drawing/2014/main" id="{10DC983E-AA5B-70B2-A8AA-0840D9C50C2E}"/>
              </a:ext>
            </a:extLst>
          </p:cNvPr>
          <p:cNvGrpSpPr/>
          <p:nvPr/>
        </p:nvGrpSpPr>
        <p:grpSpPr>
          <a:xfrm>
            <a:off x="6697861" y="2063694"/>
            <a:ext cx="609600" cy="609600"/>
            <a:chOff x="6690271" y="2286000"/>
            <a:chExt cx="609600" cy="609600"/>
          </a:xfrm>
        </p:grpSpPr>
        <p:pic>
          <p:nvPicPr>
            <p:cNvPr id="19" name="Image 17" descr="preencoded.png"/>
            <p:cNvPicPr>
              <a:picLocks noChangeAspect="1"/>
            </p:cNvPicPr>
            <p:nvPr/>
          </p:nvPicPr>
          <p:blipFill>
            <a:blip r:embed="rId14"/>
            <a:stretch>
              <a:fillRect/>
            </a:stretch>
          </p:blipFill>
          <p:spPr>
            <a:xfrm>
              <a:off x="6690271" y="2286000"/>
              <a:ext cx="609600" cy="609600"/>
            </a:xfrm>
            <a:prstGeom prst="rect">
              <a:avLst/>
            </a:prstGeom>
          </p:spPr>
        </p:pic>
        <p:pic>
          <p:nvPicPr>
            <p:cNvPr id="20" name="Image 18" descr="preencoded.png"/>
            <p:cNvPicPr>
              <a:picLocks noChangeAspect="1"/>
            </p:cNvPicPr>
            <p:nvPr/>
          </p:nvPicPr>
          <p:blipFill>
            <a:blip r:embed="rId15"/>
            <a:stretch>
              <a:fillRect/>
            </a:stretch>
          </p:blipFill>
          <p:spPr>
            <a:xfrm>
              <a:off x="6852196" y="2438400"/>
              <a:ext cx="285750" cy="304800"/>
            </a:xfrm>
            <a:prstGeom prst="rect">
              <a:avLst/>
            </a:prstGeom>
          </p:spPr>
        </p:pic>
      </p:grpSp>
      <p:pic>
        <p:nvPicPr>
          <p:cNvPr id="21" name="Image 19" descr="preencoded.png"/>
          <p:cNvPicPr>
            <a:picLocks noChangeAspect="1"/>
          </p:cNvPicPr>
          <p:nvPr/>
        </p:nvPicPr>
        <p:blipFill>
          <a:blip r:embed="rId16"/>
          <a:stretch>
            <a:fillRect/>
          </a:stretch>
        </p:blipFill>
        <p:spPr>
          <a:xfrm>
            <a:off x="7995969" y="1751682"/>
            <a:ext cx="1676400" cy="2896518"/>
          </a:xfrm>
          <a:prstGeom prst="rect">
            <a:avLst/>
          </a:prstGeom>
        </p:spPr>
      </p:pic>
      <p:grpSp>
        <p:nvGrpSpPr>
          <p:cNvPr id="56" name="Group 55">
            <a:extLst>
              <a:ext uri="{FF2B5EF4-FFF2-40B4-BE49-F238E27FC236}">
                <a16:creationId xmlns:a16="http://schemas.microsoft.com/office/drawing/2014/main" id="{92805D14-69C3-8D1F-9BD1-847A20EC2F8A}"/>
              </a:ext>
            </a:extLst>
          </p:cNvPr>
          <p:cNvGrpSpPr/>
          <p:nvPr/>
        </p:nvGrpSpPr>
        <p:grpSpPr>
          <a:xfrm>
            <a:off x="8488561" y="2063694"/>
            <a:ext cx="609600" cy="609600"/>
            <a:chOff x="8488561" y="2286000"/>
            <a:chExt cx="609600" cy="609600"/>
          </a:xfrm>
        </p:grpSpPr>
        <p:pic>
          <p:nvPicPr>
            <p:cNvPr id="22" name="Image 20" descr="preencoded.png"/>
            <p:cNvPicPr>
              <a:picLocks noChangeAspect="1"/>
            </p:cNvPicPr>
            <p:nvPr/>
          </p:nvPicPr>
          <p:blipFill>
            <a:blip r:embed="rId17"/>
            <a:stretch>
              <a:fillRect/>
            </a:stretch>
          </p:blipFill>
          <p:spPr>
            <a:xfrm>
              <a:off x="8488561" y="2286000"/>
              <a:ext cx="609600" cy="609600"/>
            </a:xfrm>
            <a:prstGeom prst="rect">
              <a:avLst/>
            </a:prstGeom>
          </p:spPr>
        </p:pic>
        <p:pic>
          <p:nvPicPr>
            <p:cNvPr id="23" name="Image 21" descr="preencoded.png"/>
            <p:cNvPicPr>
              <a:picLocks noChangeAspect="1"/>
            </p:cNvPicPr>
            <p:nvPr/>
          </p:nvPicPr>
          <p:blipFill>
            <a:blip r:embed="rId18"/>
            <a:stretch>
              <a:fillRect/>
            </a:stretch>
          </p:blipFill>
          <p:spPr>
            <a:xfrm>
              <a:off x="8679061" y="2438400"/>
              <a:ext cx="228600" cy="304800"/>
            </a:xfrm>
            <a:prstGeom prst="rect">
              <a:avLst/>
            </a:prstGeom>
          </p:spPr>
        </p:pic>
      </p:grpSp>
      <p:pic>
        <p:nvPicPr>
          <p:cNvPr id="24" name="Image 22" descr="preencoded.png"/>
          <p:cNvPicPr>
            <a:picLocks noChangeAspect="1"/>
          </p:cNvPicPr>
          <p:nvPr/>
        </p:nvPicPr>
        <p:blipFill>
          <a:blip r:embed="rId19"/>
          <a:stretch>
            <a:fillRect/>
          </a:stretch>
        </p:blipFill>
        <p:spPr>
          <a:xfrm>
            <a:off x="9791700" y="1750649"/>
            <a:ext cx="1676400" cy="2896518"/>
          </a:xfrm>
          <a:prstGeom prst="rect">
            <a:avLst/>
          </a:prstGeom>
        </p:spPr>
      </p:pic>
      <p:grpSp>
        <p:nvGrpSpPr>
          <p:cNvPr id="57" name="Group 56">
            <a:extLst>
              <a:ext uri="{FF2B5EF4-FFF2-40B4-BE49-F238E27FC236}">
                <a16:creationId xmlns:a16="http://schemas.microsoft.com/office/drawing/2014/main" id="{8897AF66-B73F-582D-5721-98C36DEF9147}"/>
              </a:ext>
            </a:extLst>
          </p:cNvPr>
          <p:cNvGrpSpPr/>
          <p:nvPr/>
        </p:nvGrpSpPr>
        <p:grpSpPr>
          <a:xfrm>
            <a:off x="10325100" y="2063694"/>
            <a:ext cx="609600" cy="609600"/>
            <a:chOff x="10286851" y="2286000"/>
            <a:chExt cx="609600" cy="609600"/>
          </a:xfrm>
        </p:grpSpPr>
        <p:pic>
          <p:nvPicPr>
            <p:cNvPr id="25" name="Image 23" descr="preencoded.png"/>
            <p:cNvPicPr>
              <a:picLocks noChangeAspect="1"/>
            </p:cNvPicPr>
            <p:nvPr/>
          </p:nvPicPr>
          <p:blipFill>
            <a:blip r:embed="rId20"/>
            <a:stretch>
              <a:fillRect/>
            </a:stretch>
          </p:blipFill>
          <p:spPr>
            <a:xfrm>
              <a:off x="10286851" y="2286000"/>
              <a:ext cx="609600" cy="609600"/>
            </a:xfrm>
            <a:prstGeom prst="rect">
              <a:avLst/>
            </a:prstGeom>
          </p:spPr>
        </p:pic>
        <p:pic>
          <p:nvPicPr>
            <p:cNvPr id="26" name="Image 24" descr="preencoded.png"/>
            <p:cNvPicPr>
              <a:picLocks noChangeAspect="1"/>
            </p:cNvPicPr>
            <p:nvPr/>
          </p:nvPicPr>
          <p:blipFill>
            <a:blip r:embed="rId21"/>
            <a:stretch>
              <a:fillRect/>
            </a:stretch>
          </p:blipFill>
          <p:spPr>
            <a:xfrm>
              <a:off x="10477351" y="2438400"/>
              <a:ext cx="228600" cy="304800"/>
            </a:xfrm>
            <a:prstGeom prst="rect">
              <a:avLst/>
            </a:prstGeom>
          </p:spPr>
        </p:pic>
      </p:grpSp>
      <p:sp>
        <p:nvSpPr>
          <p:cNvPr id="29" name="Text 0"/>
          <p:cNvSpPr/>
          <p:nvPr/>
        </p:nvSpPr>
        <p:spPr>
          <a:xfrm>
            <a:off x="609600" y="381000"/>
            <a:ext cx="1497980"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簡報大綱</a:t>
            </a:r>
            <a:endParaRPr lang="en-US" sz="2800" dirty="0"/>
          </a:p>
        </p:txBody>
      </p:sp>
      <p:sp>
        <p:nvSpPr>
          <p:cNvPr id="31" name="Text 2"/>
          <p:cNvSpPr/>
          <p:nvPr/>
        </p:nvSpPr>
        <p:spPr>
          <a:xfrm>
            <a:off x="868680" y="3048000"/>
            <a:ext cx="1463040" cy="228600"/>
          </a:xfrm>
          <a:prstGeom prst="rect">
            <a:avLst/>
          </a:prstGeom>
          <a:noFill/>
          <a:ln/>
        </p:spPr>
        <p:txBody>
          <a:bodyPr vert="horz" wrap="square" lIns="0" tIns="0" rIns="0" bIns="0" rtlCol="0" anchor="t"/>
          <a:lstStyle/>
          <a:p>
            <a:pPr marL="0" indent="0" algn="ctr">
              <a:lnSpc>
                <a:spcPts val="1800"/>
              </a:lnSpc>
              <a:buNone/>
            </a:pPr>
            <a:r>
              <a:rPr lang="en-US" sz="1600" b="1" dirty="0">
                <a:solidFill>
                  <a:schemeClr val="accent2"/>
                </a:solidFill>
                <a:latin typeface="Roboto" pitchFamily="34" charset="0"/>
                <a:ea typeface="Roboto" pitchFamily="34" charset="-122"/>
                <a:cs typeface="Roboto" pitchFamily="34" charset="-120"/>
              </a:rPr>
              <a:t>Introduction</a:t>
            </a:r>
            <a:endParaRPr lang="en-US" sz="1600" dirty="0">
              <a:solidFill>
                <a:schemeClr val="accent2"/>
              </a:solidFill>
            </a:endParaRPr>
          </a:p>
        </p:txBody>
      </p:sp>
      <p:sp>
        <p:nvSpPr>
          <p:cNvPr id="32" name="Text 3"/>
          <p:cNvSpPr/>
          <p:nvPr/>
        </p:nvSpPr>
        <p:spPr>
          <a:xfrm>
            <a:off x="990600" y="3543300"/>
            <a:ext cx="1219200" cy="527548"/>
          </a:xfrm>
          <a:prstGeom prst="rect">
            <a:avLst/>
          </a:prstGeom>
          <a:noFill/>
          <a:ln/>
        </p:spPr>
        <p:txBody>
          <a:bodyPr vert="horz" wrap="square" lIns="0" tIns="0" rIns="0" bIns="0" rtlCol="0" anchor="t"/>
          <a:lstStyle/>
          <a:p>
            <a:pPr marL="0" indent="0" algn="ctr">
              <a:buNone/>
            </a:pPr>
            <a:r>
              <a:rPr lang="en-US" sz="1600" dirty="0">
                <a:solidFill>
                  <a:schemeClr val="accent2"/>
                </a:solidFill>
                <a:latin typeface="Roboto" pitchFamily="34" charset="0"/>
                <a:ea typeface="Roboto" pitchFamily="34" charset="-122"/>
                <a:cs typeface="Roboto" pitchFamily="34" charset="-120"/>
              </a:rPr>
              <a:t>Motivation, Objectives</a:t>
            </a:r>
            <a:endParaRPr lang="en-US" sz="1600" dirty="0">
              <a:solidFill>
                <a:schemeClr val="accent2"/>
              </a:solidFill>
            </a:endParaRPr>
          </a:p>
        </p:txBody>
      </p:sp>
      <p:sp>
        <p:nvSpPr>
          <p:cNvPr id="33" name="Text 4"/>
          <p:cNvSpPr/>
          <p:nvPr/>
        </p:nvSpPr>
        <p:spPr>
          <a:xfrm>
            <a:off x="980750" y="4189852"/>
            <a:ext cx="1238900" cy="342900"/>
          </a:xfrm>
          <a:prstGeom prst="rect">
            <a:avLst/>
          </a:prstGeom>
          <a:noFill/>
          <a:ln/>
        </p:spPr>
        <p:txBody>
          <a:bodyPr vert="horz" wrap="square" lIns="0" tIns="0" rIns="0" bIns="0" rtlCol="0" anchor="t"/>
          <a:lstStyle/>
          <a:p>
            <a:pPr marL="0" indent="0" algn="ctr">
              <a:buNone/>
            </a:pPr>
            <a:r>
              <a:rPr lang="en-US" sz="1600" dirty="0">
                <a:solidFill>
                  <a:srgbClr val="FB923C"/>
                </a:solidFill>
                <a:latin typeface="Roboto" pitchFamily="34" charset="0"/>
                <a:ea typeface="Roboto" pitchFamily="34" charset="-122"/>
                <a:cs typeface="Roboto" pitchFamily="34" charset="-120"/>
              </a:rPr>
              <a:t>Slides 2-4</a:t>
            </a:r>
            <a:endParaRPr lang="en-US" sz="1600" dirty="0"/>
          </a:p>
        </p:txBody>
      </p:sp>
      <p:sp>
        <p:nvSpPr>
          <p:cNvPr id="34" name="Text 5"/>
          <p:cNvSpPr/>
          <p:nvPr/>
        </p:nvSpPr>
        <p:spPr>
          <a:xfrm>
            <a:off x="2819400" y="2932667"/>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Mechanical Design</a:t>
            </a:r>
            <a:endParaRPr lang="en-US" sz="1600" dirty="0"/>
          </a:p>
        </p:txBody>
      </p:sp>
      <p:sp>
        <p:nvSpPr>
          <p:cNvPr id="35" name="Text 6"/>
          <p:cNvSpPr/>
          <p:nvPr/>
        </p:nvSpPr>
        <p:spPr>
          <a:xfrm>
            <a:off x="2788890" y="3559824"/>
            <a:ext cx="1219200" cy="533401"/>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Structure, Actuation</a:t>
            </a:r>
            <a:endParaRPr lang="en-US" sz="1600" dirty="0"/>
          </a:p>
        </p:txBody>
      </p:sp>
      <p:sp>
        <p:nvSpPr>
          <p:cNvPr id="36" name="Text 7"/>
          <p:cNvSpPr/>
          <p:nvPr/>
        </p:nvSpPr>
        <p:spPr>
          <a:xfrm>
            <a:off x="2666970" y="4189852"/>
            <a:ext cx="1463040" cy="2667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5-6</a:t>
            </a:r>
            <a:endParaRPr lang="en-US" sz="1600" dirty="0"/>
          </a:p>
        </p:txBody>
      </p:sp>
      <p:sp>
        <p:nvSpPr>
          <p:cNvPr id="37" name="Text 8"/>
          <p:cNvSpPr/>
          <p:nvPr/>
        </p:nvSpPr>
        <p:spPr>
          <a:xfrm>
            <a:off x="4594771" y="2927004"/>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Kinematic &amp; Dynamic</a:t>
            </a:r>
            <a:endParaRPr lang="en-US" sz="1600" dirty="0"/>
          </a:p>
        </p:txBody>
      </p:sp>
      <p:sp>
        <p:nvSpPr>
          <p:cNvPr id="38" name="Text 9"/>
          <p:cNvSpPr/>
          <p:nvPr/>
        </p:nvSpPr>
        <p:spPr>
          <a:xfrm>
            <a:off x="4404314" y="3543301"/>
            <a:ext cx="1584932" cy="571500"/>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FK/IK, </a:t>
            </a:r>
          </a:p>
          <a:p>
            <a:pPr marL="0" indent="0" algn="ctr">
              <a:buNone/>
            </a:pPr>
            <a:r>
              <a:rPr lang="en-US" sz="1600" dirty="0">
                <a:solidFill>
                  <a:srgbClr val="9CA3AF"/>
                </a:solidFill>
                <a:latin typeface="Roboto" pitchFamily="34" charset="0"/>
                <a:ea typeface="Roboto" pitchFamily="34" charset="-122"/>
                <a:cs typeface="Roboto" pitchFamily="34" charset="-120"/>
              </a:rPr>
              <a:t>Jacobian</a:t>
            </a:r>
            <a:endParaRPr lang="en-US" sz="1600" dirty="0"/>
          </a:p>
        </p:txBody>
      </p:sp>
      <p:sp>
        <p:nvSpPr>
          <p:cNvPr id="39" name="Text 10"/>
          <p:cNvSpPr/>
          <p:nvPr/>
        </p:nvSpPr>
        <p:spPr>
          <a:xfrm>
            <a:off x="4465260" y="4203635"/>
            <a:ext cx="1463040" cy="1524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7-12</a:t>
            </a:r>
            <a:endParaRPr lang="en-US" sz="1600" dirty="0"/>
          </a:p>
        </p:txBody>
      </p:sp>
      <p:sp>
        <p:nvSpPr>
          <p:cNvPr id="40" name="Text 11"/>
          <p:cNvSpPr/>
          <p:nvPr/>
        </p:nvSpPr>
        <p:spPr>
          <a:xfrm>
            <a:off x="6394544" y="2923518"/>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Software &amp; Control</a:t>
            </a:r>
            <a:endParaRPr lang="en-US" sz="1600" dirty="0"/>
          </a:p>
        </p:txBody>
      </p:sp>
      <p:sp>
        <p:nvSpPr>
          <p:cNvPr id="41" name="Text 12"/>
          <p:cNvSpPr/>
          <p:nvPr/>
        </p:nvSpPr>
        <p:spPr>
          <a:xfrm>
            <a:off x="6385471" y="3493921"/>
            <a:ext cx="1219200" cy="576928"/>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ROS2 System</a:t>
            </a:r>
            <a:endParaRPr lang="en-US" sz="1600" dirty="0"/>
          </a:p>
        </p:txBody>
      </p:sp>
      <p:sp>
        <p:nvSpPr>
          <p:cNvPr id="42" name="Text 13"/>
          <p:cNvSpPr/>
          <p:nvPr/>
        </p:nvSpPr>
        <p:spPr>
          <a:xfrm>
            <a:off x="6290310" y="4207562"/>
            <a:ext cx="1463040" cy="23128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13-15</a:t>
            </a:r>
            <a:endParaRPr lang="en-US" sz="1600" dirty="0"/>
          </a:p>
        </p:txBody>
      </p:sp>
      <p:sp>
        <p:nvSpPr>
          <p:cNvPr id="43" name="Text 14"/>
          <p:cNvSpPr/>
          <p:nvPr/>
        </p:nvSpPr>
        <p:spPr>
          <a:xfrm>
            <a:off x="8052666" y="2938133"/>
            <a:ext cx="1463040" cy="2286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Motion Planning</a:t>
            </a:r>
            <a:endParaRPr lang="en-US" sz="1600" dirty="0"/>
          </a:p>
        </p:txBody>
      </p:sp>
      <p:sp>
        <p:nvSpPr>
          <p:cNvPr id="44" name="Text 15"/>
          <p:cNvSpPr/>
          <p:nvPr/>
        </p:nvSpPr>
        <p:spPr>
          <a:xfrm>
            <a:off x="8174586" y="3504100"/>
            <a:ext cx="1219200" cy="556570"/>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Trajectory &amp; Execution</a:t>
            </a:r>
            <a:endParaRPr lang="en-US" sz="1600" dirty="0"/>
          </a:p>
        </p:txBody>
      </p:sp>
      <p:sp>
        <p:nvSpPr>
          <p:cNvPr id="45" name="Text 16"/>
          <p:cNvSpPr/>
          <p:nvPr/>
        </p:nvSpPr>
        <p:spPr>
          <a:xfrm>
            <a:off x="8061841" y="4207500"/>
            <a:ext cx="1463040" cy="2286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16-18</a:t>
            </a:r>
            <a:endParaRPr lang="en-US" sz="1600" dirty="0"/>
          </a:p>
        </p:txBody>
      </p:sp>
      <p:sp>
        <p:nvSpPr>
          <p:cNvPr id="46" name="Text 17"/>
          <p:cNvSpPr/>
          <p:nvPr/>
        </p:nvSpPr>
        <p:spPr>
          <a:xfrm>
            <a:off x="9860280" y="2970308"/>
            <a:ext cx="1463040" cy="2286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Conclusion</a:t>
            </a:r>
            <a:endParaRPr lang="en-US" sz="1600" dirty="0"/>
          </a:p>
        </p:txBody>
      </p:sp>
      <p:sp>
        <p:nvSpPr>
          <p:cNvPr id="47" name="Text 18"/>
          <p:cNvSpPr/>
          <p:nvPr/>
        </p:nvSpPr>
        <p:spPr>
          <a:xfrm>
            <a:off x="10020300" y="3320245"/>
            <a:ext cx="1219200" cy="740425"/>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Challenges, Results, Future Work</a:t>
            </a:r>
            <a:endParaRPr lang="en-US" sz="1600" dirty="0"/>
          </a:p>
        </p:txBody>
      </p:sp>
      <p:sp>
        <p:nvSpPr>
          <p:cNvPr id="48" name="Text 19"/>
          <p:cNvSpPr/>
          <p:nvPr/>
        </p:nvSpPr>
        <p:spPr>
          <a:xfrm>
            <a:off x="9898380" y="4207500"/>
            <a:ext cx="1463040" cy="2286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19-20</a:t>
            </a:r>
            <a:endParaRPr lang="en-US" sz="1600" dirty="0"/>
          </a:p>
        </p:txBody>
      </p:sp>
      <p:sp>
        <p:nvSpPr>
          <p:cNvPr id="50" name="Text 2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 / 20</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5257800" cy="1943100"/>
          </a:xfrm>
          <a:prstGeom prst="rect">
            <a:avLst/>
          </a:prstGeom>
        </p:spPr>
      </p:pic>
      <p:pic>
        <p:nvPicPr>
          <p:cNvPr id="6" name="Image 4" descr="preencoded.png"/>
          <p:cNvPicPr>
            <a:picLocks noChangeAspect="1"/>
          </p:cNvPicPr>
          <p:nvPr/>
        </p:nvPicPr>
        <p:blipFill>
          <a:blip r:embed="rId7"/>
          <a:stretch>
            <a:fillRect/>
          </a:stretch>
        </p:blipFill>
        <p:spPr>
          <a:xfrm>
            <a:off x="762000" y="1943100"/>
            <a:ext cx="2400300" cy="1638300"/>
          </a:xfrm>
          <a:prstGeom prst="rect">
            <a:avLst/>
          </a:prstGeom>
        </p:spPr>
      </p:pic>
      <p:pic>
        <p:nvPicPr>
          <p:cNvPr id="7" name="Image 5" descr="preencoded.png"/>
          <p:cNvPicPr>
            <a:picLocks noChangeAspect="1"/>
          </p:cNvPicPr>
          <p:nvPr/>
        </p:nvPicPr>
        <p:blipFill>
          <a:blip r:embed="rId8"/>
          <a:stretch>
            <a:fillRect/>
          </a:stretch>
        </p:blipFill>
        <p:spPr>
          <a:xfrm>
            <a:off x="838200" y="2019300"/>
            <a:ext cx="2247900" cy="1219200"/>
          </a:xfrm>
          <a:prstGeom prst="rect">
            <a:avLst/>
          </a:prstGeom>
        </p:spPr>
      </p:pic>
      <p:pic>
        <p:nvPicPr>
          <p:cNvPr id="8" name="Image 6" descr="preencoded.png"/>
          <p:cNvPicPr>
            <a:picLocks noChangeAspect="1"/>
          </p:cNvPicPr>
          <p:nvPr/>
        </p:nvPicPr>
        <p:blipFill>
          <a:blip r:embed="rId9"/>
          <a:stretch>
            <a:fillRect/>
          </a:stretch>
        </p:blipFill>
        <p:spPr>
          <a:xfrm>
            <a:off x="1747838" y="2438400"/>
            <a:ext cx="428625" cy="381000"/>
          </a:xfrm>
          <a:prstGeom prst="rect">
            <a:avLst/>
          </a:prstGeom>
        </p:spPr>
      </p:pic>
      <p:pic>
        <p:nvPicPr>
          <p:cNvPr id="9" name="Image 7" descr="preencoded.png"/>
          <p:cNvPicPr>
            <a:picLocks noChangeAspect="1"/>
          </p:cNvPicPr>
          <p:nvPr/>
        </p:nvPicPr>
        <p:blipFill>
          <a:blip r:embed="rId10"/>
          <a:stretch>
            <a:fillRect/>
          </a:stretch>
        </p:blipFill>
        <p:spPr>
          <a:xfrm>
            <a:off x="3314700" y="1943100"/>
            <a:ext cx="2400300" cy="1638300"/>
          </a:xfrm>
          <a:prstGeom prst="rect">
            <a:avLst/>
          </a:prstGeom>
        </p:spPr>
      </p:pic>
      <p:pic>
        <p:nvPicPr>
          <p:cNvPr id="10" name="Image 8" descr="preencoded.png"/>
          <p:cNvPicPr>
            <a:picLocks noChangeAspect="1"/>
          </p:cNvPicPr>
          <p:nvPr/>
        </p:nvPicPr>
        <p:blipFill>
          <a:blip r:embed="rId8"/>
          <a:stretch>
            <a:fillRect/>
          </a:stretch>
        </p:blipFill>
        <p:spPr>
          <a:xfrm>
            <a:off x="3390900" y="2019300"/>
            <a:ext cx="2247900" cy="1219200"/>
          </a:xfrm>
          <a:prstGeom prst="rect">
            <a:avLst/>
          </a:prstGeom>
        </p:spPr>
      </p:pic>
      <p:pic>
        <p:nvPicPr>
          <p:cNvPr id="11" name="Image 9" descr="preencoded.png"/>
          <p:cNvPicPr>
            <a:picLocks noChangeAspect="1"/>
          </p:cNvPicPr>
          <p:nvPr/>
        </p:nvPicPr>
        <p:blipFill>
          <a:blip r:embed="rId11"/>
          <a:stretch>
            <a:fillRect/>
          </a:stretch>
        </p:blipFill>
        <p:spPr>
          <a:xfrm>
            <a:off x="4343400" y="2438400"/>
            <a:ext cx="342900" cy="381000"/>
          </a:xfrm>
          <a:prstGeom prst="rect">
            <a:avLst/>
          </a:prstGeom>
        </p:spPr>
      </p:pic>
      <p:pic>
        <p:nvPicPr>
          <p:cNvPr id="12" name="Image 10" descr="preencoded.png"/>
          <p:cNvPicPr>
            <a:picLocks noChangeAspect="1"/>
          </p:cNvPicPr>
          <p:nvPr/>
        </p:nvPicPr>
        <p:blipFill>
          <a:blip r:embed="rId12"/>
          <a:stretch>
            <a:fillRect/>
          </a:stretch>
        </p:blipFill>
        <p:spPr>
          <a:xfrm>
            <a:off x="609600" y="3962400"/>
            <a:ext cx="5257800" cy="1333500"/>
          </a:xfrm>
          <a:prstGeom prst="rect">
            <a:avLst/>
          </a:prstGeom>
        </p:spPr>
      </p:pic>
      <p:pic>
        <p:nvPicPr>
          <p:cNvPr id="13" name="Image 11" descr="preencoded.png"/>
          <p:cNvPicPr>
            <a:picLocks noChangeAspect="1"/>
          </p:cNvPicPr>
          <p:nvPr/>
        </p:nvPicPr>
        <p:blipFill>
          <a:blip r:embed="rId13"/>
          <a:stretch>
            <a:fillRect/>
          </a:stretch>
        </p:blipFill>
        <p:spPr>
          <a:xfrm>
            <a:off x="762000" y="4143375"/>
            <a:ext cx="114300" cy="152400"/>
          </a:xfrm>
          <a:prstGeom prst="rect">
            <a:avLst/>
          </a:prstGeom>
        </p:spPr>
      </p:pic>
      <p:pic>
        <p:nvPicPr>
          <p:cNvPr id="14" name="Image 12" descr="preencoded.png"/>
          <p:cNvPicPr>
            <a:picLocks noChangeAspect="1"/>
          </p:cNvPicPr>
          <p:nvPr/>
        </p:nvPicPr>
        <p:blipFill>
          <a:blip r:embed="rId14"/>
          <a:stretch>
            <a:fillRect/>
          </a:stretch>
        </p:blipFill>
        <p:spPr>
          <a:xfrm>
            <a:off x="762000" y="4457700"/>
            <a:ext cx="133350" cy="133350"/>
          </a:xfrm>
          <a:prstGeom prst="rect">
            <a:avLst/>
          </a:prstGeom>
        </p:spPr>
      </p:pic>
      <p:pic>
        <p:nvPicPr>
          <p:cNvPr id="15" name="Image 13" descr="preencoded.png"/>
          <p:cNvPicPr>
            <a:picLocks noChangeAspect="1"/>
          </p:cNvPicPr>
          <p:nvPr/>
        </p:nvPicPr>
        <p:blipFill>
          <a:blip r:embed="rId14"/>
          <a:stretch>
            <a:fillRect/>
          </a:stretch>
        </p:blipFill>
        <p:spPr>
          <a:xfrm>
            <a:off x="762000" y="4724400"/>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762000" y="4991100"/>
            <a:ext cx="133350" cy="133350"/>
          </a:xfrm>
          <a:prstGeom prst="rect">
            <a:avLst/>
          </a:prstGeom>
        </p:spPr>
      </p:pic>
      <p:pic>
        <p:nvPicPr>
          <p:cNvPr id="17" name="Image 15" descr="preencoded.png"/>
          <p:cNvPicPr>
            <a:picLocks noChangeAspect="1"/>
          </p:cNvPicPr>
          <p:nvPr/>
        </p:nvPicPr>
        <p:blipFill>
          <a:blip r:embed="rId15"/>
          <a:stretch>
            <a:fillRect/>
          </a:stretch>
        </p:blipFill>
        <p:spPr>
          <a:xfrm>
            <a:off x="6324600" y="1362075"/>
            <a:ext cx="228600" cy="228600"/>
          </a:xfrm>
          <a:prstGeom prst="rect">
            <a:avLst/>
          </a:prstGeom>
        </p:spPr>
      </p:pic>
      <p:pic>
        <p:nvPicPr>
          <p:cNvPr id="18" name="Image 16" descr="preencoded.png"/>
          <p:cNvPicPr>
            <a:picLocks noChangeAspect="1"/>
          </p:cNvPicPr>
          <p:nvPr/>
        </p:nvPicPr>
        <p:blipFill>
          <a:blip r:embed="rId16"/>
          <a:stretch>
            <a:fillRect/>
          </a:stretch>
        </p:blipFill>
        <p:spPr>
          <a:xfrm>
            <a:off x="6324600" y="1790700"/>
            <a:ext cx="5257800" cy="3048000"/>
          </a:xfrm>
          <a:prstGeom prst="rect">
            <a:avLst/>
          </a:prstGeom>
        </p:spPr>
      </p:pic>
      <p:pic>
        <p:nvPicPr>
          <p:cNvPr id="19" name="Image 17" descr="preencoded.png"/>
          <p:cNvPicPr>
            <a:picLocks noChangeAspect="1"/>
          </p:cNvPicPr>
          <p:nvPr/>
        </p:nvPicPr>
        <p:blipFill>
          <a:blip r:embed="rId17"/>
          <a:stretch>
            <a:fillRect/>
          </a:stretch>
        </p:blipFill>
        <p:spPr>
          <a:xfrm>
            <a:off x="6477000" y="1943100"/>
            <a:ext cx="4933950" cy="2724150"/>
          </a:xfrm>
          <a:prstGeom prst="rect">
            <a:avLst/>
          </a:prstGeom>
        </p:spPr>
      </p:pic>
      <p:pic>
        <p:nvPicPr>
          <p:cNvPr id="20" name="Image 18" descr="preencoded.png"/>
          <p:cNvPicPr>
            <a:picLocks noChangeAspect="1"/>
          </p:cNvPicPr>
          <p:nvPr/>
        </p:nvPicPr>
        <p:blipFill>
          <a:blip r:embed="rId18"/>
          <a:stretch>
            <a:fillRect/>
          </a:stretch>
        </p:blipFill>
        <p:spPr>
          <a:xfrm>
            <a:off x="6324600" y="4991100"/>
            <a:ext cx="1650950" cy="876300"/>
          </a:xfrm>
          <a:prstGeom prst="rect">
            <a:avLst/>
          </a:prstGeom>
        </p:spPr>
      </p:pic>
      <p:pic>
        <p:nvPicPr>
          <p:cNvPr id="21" name="Image 19" descr="preencoded.png"/>
          <p:cNvPicPr>
            <a:picLocks noChangeAspect="1"/>
          </p:cNvPicPr>
          <p:nvPr/>
        </p:nvPicPr>
        <p:blipFill>
          <a:blip r:embed="rId19"/>
          <a:stretch>
            <a:fillRect/>
          </a:stretch>
        </p:blipFill>
        <p:spPr>
          <a:xfrm>
            <a:off x="8127950" y="4991100"/>
            <a:ext cx="1650950" cy="876300"/>
          </a:xfrm>
          <a:prstGeom prst="rect">
            <a:avLst/>
          </a:prstGeom>
        </p:spPr>
      </p:pic>
      <p:pic>
        <p:nvPicPr>
          <p:cNvPr id="22" name="Image 20" descr="preencoded.png"/>
          <p:cNvPicPr>
            <a:picLocks noChangeAspect="1"/>
          </p:cNvPicPr>
          <p:nvPr/>
        </p:nvPicPr>
        <p:blipFill>
          <a:blip r:embed="rId20"/>
          <a:stretch>
            <a:fillRect/>
          </a:stretch>
        </p:blipFill>
        <p:spPr>
          <a:xfrm>
            <a:off x="9931301" y="4991100"/>
            <a:ext cx="1650950" cy="87630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實驗結果</a:t>
            </a:r>
            <a:endParaRPr lang="en-US" sz="2700" dirty="0"/>
          </a:p>
        </p:txBody>
      </p:sp>
      <p:sp>
        <p:nvSpPr>
          <p:cNvPr id="24" name="Text 1"/>
          <p:cNvSpPr/>
          <p:nvPr/>
        </p:nvSpPr>
        <p:spPr>
          <a:xfrm>
            <a:off x="914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機器手臂操作展示</a:t>
            </a:r>
            <a:endParaRPr lang="en-US" sz="1800" dirty="0"/>
          </a:p>
        </p:txBody>
      </p:sp>
      <p:sp>
        <p:nvSpPr>
          <p:cNvPr id="25" name="Text 2"/>
          <p:cNvSpPr/>
          <p:nvPr/>
        </p:nvSpPr>
        <p:spPr>
          <a:xfrm>
            <a:off x="6134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手臂精確抓取樂高積木</a:t>
            </a:r>
            <a:endParaRPr lang="en-US" sz="1050" dirty="0"/>
          </a:p>
        </p:txBody>
      </p:sp>
      <p:sp>
        <p:nvSpPr>
          <p:cNvPr id="26" name="Text 3"/>
          <p:cNvSpPr/>
          <p:nvPr/>
        </p:nvSpPr>
        <p:spPr>
          <a:xfrm>
            <a:off x="31661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手臂在白板上繪製直線</a:t>
            </a:r>
            <a:endParaRPr lang="en-US" sz="1050" dirty="0"/>
          </a:p>
        </p:txBody>
      </p:sp>
      <p:sp>
        <p:nvSpPr>
          <p:cNvPr id="27" name="Text 4"/>
          <p:cNvSpPr/>
          <p:nvPr/>
        </p:nvSpPr>
        <p:spPr>
          <a:xfrm>
            <a:off x="952500" y="4114800"/>
            <a:ext cx="49530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 關鍵發現</a:t>
            </a:r>
            <a:endParaRPr lang="en-US" sz="1200" dirty="0"/>
          </a:p>
        </p:txBody>
      </p:sp>
      <p:sp>
        <p:nvSpPr>
          <p:cNvPr id="28" name="Text 5"/>
          <p:cNvSpPr/>
          <p:nvPr/>
        </p:nvSpPr>
        <p:spPr>
          <a:xfrm>
            <a:off x="971550" y="4419600"/>
            <a:ext cx="480060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透過精密的機構設計與軟體補償，實現了末端效應器的有效位置控制</a:t>
            </a:r>
            <a:endParaRPr lang="en-US" sz="1050" dirty="0"/>
          </a:p>
        </p:txBody>
      </p:sp>
      <p:sp>
        <p:nvSpPr>
          <p:cNvPr id="29" name="Text 6"/>
          <p:cNvSpPr/>
          <p:nvPr/>
        </p:nvSpPr>
        <p:spPr>
          <a:xfrm>
            <a:off x="971550" y="4686300"/>
            <a:ext cx="4880610" cy="190500"/>
          </a:xfrm>
          <a:prstGeom prst="rect">
            <a:avLst/>
          </a:prstGeom>
          <a:noFill/>
          <a:ln/>
        </p:spPr>
        <p:txBody>
          <a:bodyPr vert="horz" wrap="square" lIns="0" tIns="0" rIns="0" bIns="0" rtlCol="0" anchor="t"/>
          <a:lstStyle/>
          <a:p>
            <a:pPr marL="0" indent="0" algn="l">
              <a:lnSpc>
                <a:spcPts val="1500"/>
              </a:lnSpc>
              <a:buNone/>
            </a:pPr>
            <a:r>
              <a:rPr lang="en-US" sz="1050" dirty="0" err="1">
                <a:solidFill>
                  <a:srgbClr val="D1D5DB"/>
                </a:solidFill>
                <a:latin typeface="Roboto" pitchFamily="34" charset="0"/>
                <a:ea typeface="Roboto" pitchFamily="34" charset="-122"/>
                <a:cs typeface="Roboto" pitchFamily="34" charset="-120"/>
              </a:rPr>
              <a:t>整合ROS</a:t>
            </a:r>
            <a:r>
              <a:rPr lang="en-US" sz="1050" dirty="0">
                <a:solidFill>
                  <a:srgbClr val="D1D5DB"/>
                </a:solidFill>
                <a:latin typeface="Roboto" pitchFamily="34" charset="0"/>
                <a:ea typeface="Roboto" pitchFamily="34" charset="-122"/>
                <a:cs typeface="Roboto" pitchFamily="34" charset="-120"/>
              </a:rPr>
              <a:t> 2與EV3嵌入式系統，建立了高效且可擴展的分散式控制架構</a:t>
            </a:r>
            <a:endParaRPr lang="en-US" sz="1050" dirty="0"/>
          </a:p>
        </p:txBody>
      </p:sp>
      <p:sp>
        <p:nvSpPr>
          <p:cNvPr id="30" name="Text 7"/>
          <p:cNvSpPr/>
          <p:nvPr/>
        </p:nvSpPr>
        <p:spPr>
          <a:xfrm>
            <a:off x="971550" y="4953000"/>
            <a:ext cx="300609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在X、Y、Z三軸上均達成了良好的定位精度</a:t>
            </a:r>
            <a:endParaRPr lang="en-US" sz="1050" dirty="0"/>
          </a:p>
        </p:txBody>
      </p:sp>
      <p:sp>
        <p:nvSpPr>
          <p:cNvPr id="31" name="Text 8"/>
          <p:cNvSpPr/>
          <p:nvPr/>
        </p:nvSpPr>
        <p:spPr>
          <a:xfrm>
            <a:off x="6629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錯誤分析</a:t>
            </a:r>
            <a:endParaRPr lang="en-US" sz="1800" dirty="0"/>
          </a:p>
        </p:txBody>
      </p:sp>
      <p:sp>
        <p:nvSpPr>
          <p:cNvPr id="32" name="Text 9"/>
          <p:cNvSpPr/>
          <p:nvPr/>
        </p:nvSpPr>
        <p:spPr>
          <a:xfrm>
            <a:off x="643890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X軸誤差</a:t>
            </a:r>
            <a:endParaRPr lang="en-US" sz="1200" dirty="0"/>
          </a:p>
        </p:txBody>
      </p:sp>
      <p:sp>
        <p:nvSpPr>
          <p:cNvPr id="33" name="Text 10"/>
          <p:cNvSpPr/>
          <p:nvPr/>
        </p:nvSpPr>
        <p:spPr>
          <a:xfrm>
            <a:off x="629666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0.85 mm</a:t>
            </a:r>
            <a:endParaRPr lang="en-US" sz="1350" dirty="0"/>
          </a:p>
        </p:txBody>
      </p:sp>
      <p:sp>
        <p:nvSpPr>
          <p:cNvPr id="34" name="Text 11"/>
          <p:cNvSpPr/>
          <p:nvPr/>
        </p:nvSpPr>
        <p:spPr>
          <a:xfrm>
            <a:off x="643890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5" name="Text 12"/>
          <p:cNvSpPr/>
          <p:nvPr/>
        </p:nvSpPr>
        <p:spPr>
          <a:xfrm>
            <a:off x="824225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Y軸誤差</a:t>
            </a:r>
            <a:endParaRPr lang="en-US" sz="1200" dirty="0"/>
          </a:p>
        </p:txBody>
      </p:sp>
      <p:sp>
        <p:nvSpPr>
          <p:cNvPr id="36" name="Text 13"/>
          <p:cNvSpPr/>
          <p:nvPr/>
        </p:nvSpPr>
        <p:spPr>
          <a:xfrm>
            <a:off x="810001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0.92 mm</a:t>
            </a:r>
            <a:endParaRPr lang="en-US" sz="1350" dirty="0"/>
          </a:p>
        </p:txBody>
      </p:sp>
      <p:sp>
        <p:nvSpPr>
          <p:cNvPr id="37" name="Text 14"/>
          <p:cNvSpPr/>
          <p:nvPr/>
        </p:nvSpPr>
        <p:spPr>
          <a:xfrm>
            <a:off x="824225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8" name="Text 15"/>
          <p:cNvSpPr/>
          <p:nvPr/>
        </p:nvSpPr>
        <p:spPr>
          <a:xfrm>
            <a:off x="10045601"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Z軸誤差</a:t>
            </a:r>
            <a:endParaRPr lang="en-US" sz="1200" dirty="0"/>
          </a:p>
        </p:txBody>
      </p:sp>
      <p:sp>
        <p:nvSpPr>
          <p:cNvPr id="39" name="Text 16"/>
          <p:cNvSpPr/>
          <p:nvPr/>
        </p:nvSpPr>
        <p:spPr>
          <a:xfrm>
            <a:off x="9903366"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1.05 mm</a:t>
            </a:r>
            <a:endParaRPr lang="en-US" sz="1350" dirty="0"/>
          </a:p>
        </p:txBody>
      </p:sp>
      <p:sp>
        <p:nvSpPr>
          <p:cNvPr id="40" name="Text 17"/>
          <p:cNvSpPr/>
          <p:nvPr/>
        </p:nvSpPr>
        <p:spPr>
          <a:xfrm>
            <a:off x="10045601"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41"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18 / 20</a:t>
            </a:r>
            <a:endParaRPr lang="en-US" sz="10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828800"/>
            <a:ext cx="3505200" cy="2590800"/>
          </a:xfrm>
          <a:prstGeom prst="rect">
            <a:avLst/>
          </a:prstGeom>
        </p:spPr>
      </p:pic>
      <p:pic>
        <p:nvPicPr>
          <p:cNvPr id="5" name="Image 3" descr="preencoded.png"/>
          <p:cNvPicPr>
            <a:picLocks noChangeAspect="1"/>
          </p:cNvPicPr>
          <p:nvPr/>
        </p:nvPicPr>
        <p:blipFill>
          <a:blip r:embed="rId6"/>
          <a:stretch>
            <a:fillRect/>
          </a:stretch>
        </p:blipFill>
        <p:spPr>
          <a:xfrm>
            <a:off x="838200" y="20574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133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4343400" y="1828800"/>
            <a:ext cx="3505200" cy="2590800"/>
          </a:xfrm>
          <a:prstGeom prst="rect">
            <a:avLst/>
          </a:prstGeom>
        </p:spPr>
      </p:pic>
      <p:pic>
        <p:nvPicPr>
          <p:cNvPr id="8" name="Image 6" descr="preencoded.png"/>
          <p:cNvPicPr>
            <a:picLocks noChangeAspect="1"/>
          </p:cNvPicPr>
          <p:nvPr/>
        </p:nvPicPr>
        <p:blipFill>
          <a:blip r:embed="rId9"/>
          <a:stretch>
            <a:fillRect/>
          </a:stretch>
        </p:blipFill>
        <p:spPr>
          <a:xfrm>
            <a:off x="4572000" y="20574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57725" y="2133600"/>
            <a:ext cx="285750" cy="304800"/>
          </a:xfrm>
          <a:prstGeom prst="rect">
            <a:avLst/>
          </a:prstGeom>
        </p:spPr>
      </p:pic>
      <p:pic>
        <p:nvPicPr>
          <p:cNvPr id="10" name="Image 8" descr="preencoded.png"/>
          <p:cNvPicPr>
            <a:picLocks noChangeAspect="1"/>
          </p:cNvPicPr>
          <p:nvPr/>
        </p:nvPicPr>
        <p:blipFill>
          <a:blip r:embed="rId8"/>
          <a:stretch>
            <a:fillRect/>
          </a:stretch>
        </p:blipFill>
        <p:spPr>
          <a:xfrm>
            <a:off x="8077200" y="1828800"/>
            <a:ext cx="3505200" cy="2590800"/>
          </a:xfrm>
          <a:prstGeom prst="rect">
            <a:avLst/>
          </a:prstGeom>
        </p:spPr>
      </p:pic>
      <p:pic>
        <p:nvPicPr>
          <p:cNvPr id="11" name="Image 9" descr="preencoded.png"/>
          <p:cNvPicPr>
            <a:picLocks noChangeAspect="1"/>
          </p:cNvPicPr>
          <p:nvPr/>
        </p:nvPicPr>
        <p:blipFill>
          <a:blip r:embed="rId6"/>
          <a:stretch>
            <a:fillRect/>
          </a:stretch>
        </p:blipFill>
        <p:spPr>
          <a:xfrm>
            <a:off x="8305800" y="2057400"/>
            <a:ext cx="457200" cy="457200"/>
          </a:xfrm>
          <a:prstGeom prst="rect">
            <a:avLst/>
          </a:prstGeom>
        </p:spPr>
      </p:pic>
      <p:pic>
        <p:nvPicPr>
          <p:cNvPr id="12" name="Image 10" descr="preencoded.png"/>
          <p:cNvPicPr>
            <a:picLocks noChangeAspect="1"/>
          </p:cNvPicPr>
          <p:nvPr/>
        </p:nvPicPr>
        <p:blipFill>
          <a:blip r:embed="rId11"/>
          <a:stretch>
            <a:fillRect/>
          </a:stretch>
        </p:blipFill>
        <p:spPr>
          <a:xfrm>
            <a:off x="8420100" y="2133600"/>
            <a:ext cx="228600" cy="304800"/>
          </a:xfrm>
          <a:prstGeom prst="rect">
            <a:avLst/>
          </a:prstGeom>
        </p:spPr>
      </p:pic>
      <p:pic>
        <p:nvPicPr>
          <p:cNvPr id="13" name="Image 11" descr="preencoded.png"/>
          <p:cNvPicPr>
            <a:picLocks noChangeAspect="1"/>
          </p:cNvPicPr>
          <p:nvPr/>
        </p:nvPicPr>
        <p:blipFill>
          <a:blip r:embed="rId12"/>
          <a:stretch>
            <a:fillRect/>
          </a:stretch>
        </p:blipFill>
        <p:spPr>
          <a:xfrm>
            <a:off x="609600" y="4724400"/>
            <a:ext cx="10972800" cy="495300"/>
          </a:xfrm>
          <a:prstGeom prst="rect">
            <a:avLst/>
          </a:prstGeom>
        </p:spPr>
      </p:pic>
      <p:pic>
        <p:nvPicPr>
          <p:cNvPr id="14" name="Image 12" descr="preencoded.png"/>
          <p:cNvPicPr>
            <a:picLocks noChangeAspect="1"/>
          </p:cNvPicPr>
          <p:nvPr/>
        </p:nvPicPr>
        <p:blipFill>
          <a:blip r:embed="rId13"/>
          <a:stretch>
            <a:fillRect/>
          </a:stretch>
        </p:blipFill>
        <p:spPr>
          <a:xfrm>
            <a:off x="762000" y="4905375"/>
            <a:ext cx="104775" cy="133350"/>
          </a:xfrm>
          <a:prstGeom prst="rect">
            <a:avLst/>
          </a:prstGeom>
        </p:spPr>
      </p:pic>
      <p:sp>
        <p:nvSpPr>
          <p:cNvPr id="15"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挑戰與解決方案</a:t>
            </a:r>
            <a:endParaRPr lang="en-US" sz="2700" dirty="0"/>
          </a:p>
        </p:txBody>
      </p:sp>
      <p:sp>
        <p:nvSpPr>
          <p:cNvPr id="16"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解決通訊延遲、結構剛性不足與馬達累積誤差的工程問題</a:t>
            </a:r>
            <a:endParaRPr lang="en-US" sz="1500" dirty="0"/>
          </a:p>
        </p:txBody>
      </p:sp>
      <p:sp>
        <p:nvSpPr>
          <p:cNvPr id="17" name="Text 2"/>
          <p:cNvSpPr/>
          <p:nvPr/>
        </p:nvSpPr>
        <p:spPr>
          <a:xfrm>
            <a:off x="14478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通訊延遲問題</a:t>
            </a:r>
            <a:endParaRPr lang="en-US" sz="1500" dirty="0"/>
          </a:p>
        </p:txBody>
      </p:sp>
      <p:sp>
        <p:nvSpPr>
          <p:cNvPr id="18" name="Text 3"/>
          <p:cNvSpPr/>
          <p:nvPr/>
        </p:nvSpPr>
        <p:spPr>
          <a:xfrm>
            <a:off x="8382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19" name="Text 4"/>
          <p:cNvSpPr/>
          <p:nvPr/>
        </p:nvSpPr>
        <p:spPr>
          <a:xfrm>
            <a:off x="8382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Wi-Fi 通訊在 PC 端與 EV3 之間存在不穩定的延遲，影響即時控制精度與響應速度</a:t>
            </a:r>
            <a:endParaRPr lang="en-US" sz="1050" dirty="0"/>
          </a:p>
        </p:txBody>
      </p:sp>
      <p:sp>
        <p:nvSpPr>
          <p:cNvPr id="20" name="Text 5"/>
          <p:cNvSpPr/>
          <p:nvPr/>
        </p:nvSpPr>
        <p:spPr>
          <a:xfrm>
            <a:off x="8382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1" name="Text 6"/>
          <p:cNvSpPr/>
          <p:nvPr/>
        </p:nvSpPr>
        <p:spPr>
          <a:xfrm>
            <a:off x="8382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MQTT QoS 1 確保訊息可靠性</a:t>
            </a:r>
            <a:endParaRPr lang="en-US" sz="1050" dirty="0"/>
          </a:p>
        </p:txBody>
      </p:sp>
      <p:sp>
        <p:nvSpPr>
          <p:cNvPr id="22" name="Text 7"/>
          <p:cNvSpPr/>
          <p:nvPr/>
        </p:nvSpPr>
        <p:spPr>
          <a:xfrm>
            <a:off x="8382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EV3 端指令緩衝與平滑化</a:t>
            </a:r>
            <a:endParaRPr lang="en-US" sz="1050" dirty="0"/>
          </a:p>
        </p:txBody>
      </p:sp>
      <p:sp>
        <p:nvSpPr>
          <p:cNvPr id="23" name="Text 8"/>
          <p:cNvSpPr/>
          <p:nvPr/>
        </p:nvSpPr>
        <p:spPr>
          <a:xfrm>
            <a:off x="51816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結構剛性不足</a:t>
            </a:r>
            <a:endParaRPr lang="en-US" sz="1500" dirty="0"/>
          </a:p>
        </p:txBody>
      </p:sp>
      <p:sp>
        <p:nvSpPr>
          <p:cNvPr id="24" name="Text 9"/>
          <p:cNvSpPr/>
          <p:nvPr/>
        </p:nvSpPr>
        <p:spPr>
          <a:xfrm>
            <a:off x="45720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25" name="Text 10"/>
          <p:cNvSpPr/>
          <p:nvPr/>
        </p:nvSpPr>
        <p:spPr>
          <a:xfrm>
            <a:off x="45720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樂高積木材料特性導致手臂在最大伸展或承受負載時產生明顯彎曲和形變</a:t>
            </a:r>
            <a:endParaRPr lang="en-US" sz="1050" dirty="0"/>
          </a:p>
        </p:txBody>
      </p:sp>
      <p:sp>
        <p:nvSpPr>
          <p:cNvPr id="26" name="Text 11"/>
          <p:cNvSpPr/>
          <p:nvPr/>
        </p:nvSpPr>
        <p:spPr>
          <a:xfrm>
            <a:off x="45720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7" name="Text 12"/>
          <p:cNvSpPr/>
          <p:nvPr/>
        </p:nvSpPr>
        <p:spPr>
          <a:xfrm>
            <a:off x="4572000" y="37338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三角支撐與交叉樑加固</a:t>
            </a:r>
            <a:endParaRPr lang="en-US" sz="1050" dirty="0"/>
          </a:p>
        </p:txBody>
      </p:sp>
      <p:sp>
        <p:nvSpPr>
          <p:cNvPr id="28" name="Text 13"/>
          <p:cNvSpPr/>
          <p:nvPr/>
        </p:nvSpPr>
        <p:spPr>
          <a:xfrm>
            <a:off x="4572000" y="40005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基於負載的形變補償模型</a:t>
            </a:r>
            <a:endParaRPr lang="en-US" sz="1050" dirty="0"/>
          </a:p>
        </p:txBody>
      </p:sp>
      <p:sp>
        <p:nvSpPr>
          <p:cNvPr id="29" name="Text 14"/>
          <p:cNvSpPr/>
          <p:nvPr/>
        </p:nvSpPr>
        <p:spPr>
          <a:xfrm>
            <a:off x="89154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馬達累積誤差</a:t>
            </a:r>
            <a:endParaRPr lang="en-US" sz="1500" dirty="0"/>
          </a:p>
        </p:txBody>
      </p:sp>
      <p:sp>
        <p:nvSpPr>
          <p:cNvPr id="30" name="Text 15"/>
          <p:cNvSpPr/>
          <p:nvPr/>
        </p:nvSpPr>
        <p:spPr>
          <a:xfrm>
            <a:off x="83058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31" name="Text 16"/>
          <p:cNvSpPr/>
          <p:nvPr/>
        </p:nvSpPr>
        <p:spPr>
          <a:xfrm>
            <a:off x="83058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馬達編碼器在長時間運行或頻繁啟停後累積誤差，導致關節角度偏差</a:t>
            </a:r>
            <a:endParaRPr lang="en-US" sz="1050" dirty="0"/>
          </a:p>
        </p:txBody>
      </p:sp>
      <p:sp>
        <p:nvSpPr>
          <p:cNvPr id="32" name="Text 17"/>
          <p:cNvSpPr/>
          <p:nvPr/>
        </p:nvSpPr>
        <p:spPr>
          <a:xfrm>
            <a:off x="83058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33" name="Text 18"/>
          <p:cNvSpPr/>
          <p:nvPr/>
        </p:nvSpPr>
        <p:spPr>
          <a:xfrm>
            <a:off x="83058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「歸零校準」(Homing) 程序</a:t>
            </a:r>
            <a:endParaRPr lang="en-US" sz="1050" dirty="0"/>
          </a:p>
        </p:txBody>
      </p:sp>
      <p:sp>
        <p:nvSpPr>
          <p:cNvPr id="34" name="Text 19"/>
          <p:cNvSpPr/>
          <p:nvPr/>
        </p:nvSpPr>
        <p:spPr>
          <a:xfrm>
            <a:off x="83058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觸碰限位開關重設關節零點</a:t>
            </a:r>
            <a:endParaRPr lang="en-US" sz="1050" dirty="0"/>
          </a:p>
        </p:txBody>
      </p:sp>
      <p:sp>
        <p:nvSpPr>
          <p:cNvPr id="35" name="Text 20"/>
          <p:cNvSpPr/>
          <p:nvPr/>
        </p:nvSpPr>
        <p:spPr>
          <a:xfrm>
            <a:off x="942975" y="4876800"/>
            <a:ext cx="1280160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i="1" dirty="0">
                <a:solidFill>
                  <a:srgbClr val="FFFFFF"/>
                </a:solidFill>
                <a:latin typeface="Roboto" pitchFamily="34" charset="0"/>
                <a:ea typeface="Roboto" pitchFamily="34" charset="-122"/>
                <a:cs typeface="Roboto" pitchFamily="34" charset="-120"/>
              </a:rPr>
              <a:t>這些解決方案展現了從理論到實踐的工程洞察力，將控制理論與實體硬體特性相結合，有效提升系統整體性能。</a:t>
            </a:r>
            <a:endParaRPr lang="en-US" sz="1050" dirty="0"/>
          </a:p>
        </p:txBody>
      </p:sp>
      <p:sp>
        <p:nvSpPr>
          <p:cNvPr id="36" name="Text 21"/>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19 / 20</a:t>
            </a:r>
            <a:endParaRPr lang="en-US" sz="105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10972800" cy="1828800"/>
          </a:xfrm>
          <a:prstGeom prst="rect">
            <a:avLst/>
          </a:prstGeom>
        </p:spPr>
      </p:pic>
      <p:pic>
        <p:nvPicPr>
          <p:cNvPr id="6" name="Image 4" descr="preencoded.png"/>
          <p:cNvPicPr>
            <a:picLocks noChangeAspect="1"/>
          </p:cNvPicPr>
          <p:nvPr/>
        </p:nvPicPr>
        <p:blipFill>
          <a:blip r:embed="rId7"/>
          <a:stretch>
            <a:fillRect/>
          </a:stretch>
        </p:blipFill>
        <p:spPr>
          <a:xfrm>
            <a:off x="609600" y="3952875"/>
            <a:ext cx="171450" cy="228600"/>
          </a:xfrm>
          <a:prstGeom prst="rect">
            <a:avLst/>
          </a:prstGeom>
        </p:spPr>
      </p:pic>
      <p:pic>
        <p:nvPicPr>
          <p:cNvPr id="7" name="Image 5" descr="preencoded.png"/>
          <p:cNvPicPr>
            <a:picLocks noChangeAspect="1"/>
          </p:cNvPicPr>
          <p:nvPr/>
        </p:nvPicPr>
        <p:blipFill>
          <a:blip r:embed="rId8"/>
          <a:stretch>
            <a:fillRect/>
          </a:stretch>
        </p:blipFill>
        <p:spPr>
          <a:xfrm>
            <a:off x="609600" y="4381500"/>
            <a:ext cx="3505200" cy="1562100"/>
          </a:xfrm>
          <a:prstGeom prst="rect">
            <a:avLst/>
          </a:prstGeom>
        </p:spPr>
      </p:pic>
      <p:pic>
        <p:nvPicPr>
          <p:cNvPr id="8" name="Image 6" descr="preencoded.png"/>
          <p:cNvPicPr>
            <a:picLocks noChangeAspect="1"/>
          </p:cNvPicPr>
          <p:nvPr/>
        </p:nvPicPr>
        <p:blipFill>
          <a:blip r:embed="rId9"/>
          <a:stretch>
            <a:fillRect/>
          </a:stretch>
        </p:blipFill>
        <p:spPr>
          <a:xfrm>
            <a:off x="800100" y="45720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933450" y="4667250"/>
            <a:ext cx="190500" cy="266700"/>
          </a:xfrm>
          <a:prstGeom prst="rect">
            <a:avLst/>
          </a:prstGeom>
        </p:spPr>
      </p:pic>
      <p:pic>
        <p:nvPicPr>
          <p:cNvPr id="10" name="Image 8" descr="preencoded.png"/>
          <p:cNvPicPr>
            <a:picLocks noChangeAspect="1"/>
          </p:cNvPicPr>
          <p:nvPr/>
        </p:nvPicPr>
        <p:blipFill>
          <a:blip r:embed="rId8"/>
          <a:stretch>
            <a:fillRect/>
          </a:stretch>
        </p:blipFill>
        <p:spPr>
          <a:xfrm>
            <a:off x="4343400" y="4381500"/>
            <a:ext cx="3505200" cy="1562100"/>
          </a:xfrm>
          <a:prstGeom prst="rect">
            <a:avLst/>
          </a:prstGeom>
        </p:spPr>
      </p:pic>
      <p:pic>
        <p:nvPicPr>
          <p:cNvPr id="11" name="Image 9" descr="preencoded.png"/>
          <p:cNvPicPr>
            <a:picLocks noChangeAspect="1"/>
          </p:cNvPicPr>
          <p:nvPr/>
        </p:nvPicPr>
        <p:blipFill>
          <a:blip r:embed="rId11"/>
          <a:stretch>
            <a:fillRect/>
          </a:stretch>
        </p:blipFill>
        <p:spPr>
          <a:xfrm>
            <a:off x="4533900" y="4572000"/>
            <a:ext cx="457200" cy="457200"/>
          </a:xfrm>
          <a:prstGeom prst="rect">
            <a:avLst/>
          </a:prstGeom>
        </p:spPr>
      </p:pic>
      <p:pic>
        <p:nvPicPr>
          <p:cNvPr id="12" name="Image 10" descr="preencoded.png"/>
          <p:cNvPicPr>
            <a:picLocks noChangeAspect="1"/>
          </p:cNvPicPr>
          <p:nvPr/>
        </p:nvPicPr>
        <p:blipFill>
          <a:blip r:embed="rId12"/>
          <a:stretch>
            <a:fillRect/>
          </a:stretch>
        </p:blipFill>
        <p:spPr>
          <a:xfrm>
            <a:off x="4667250" y="4667250"/>
            <a:ext cx="190500" cy="266700"/>
          </a:xfrm>
          <a:prstGeom prst="rect">
            <a:avLst/>
          </a:prstGeom>
        </p:spPr>
      </p:pic>
      <p:pic>
        <p:nvPicPr>
          <p:cNvPr id="13" name="Image 11" descr="preencoded.png"/>
          <p:cNvPicPr>
            <a:picLocks noChangeAspect="1"/>
          </p:cNvPicPr>
          <p:nvPr/>
        </p:nvPicPr>
        <p:blipFill>
          <a:blip r:embed="rId8"/>
          <a:stretch>
            <a:fillRect/>
          </a:stretch>
        </p:blipFill>
        <p:spPr>
          <a:xfrm>
            <a:off x="8077200" y="4381500"/>
            <a:ext cx="3505200" cy="1562100"/>
          </a:xfrm>
          <a:prstGeom prst="rect">
            <a:avLst/>
          </a:prstGeom>
        </p:spPr>
      </p:pic>
      <p:pic>
        <p:nvPicPr>
          <p:cNvPr id="14" name="Image 12" descr="preencoded.png"/>
          <p:cNvPicPr>
            <a:picLocks noChangeAspect="1"/>
          </p:cNvPicPr>
          <p:nvPr/>
        </p:nvPicPr>
        <p:blipFill>
          <a:blip r:embed="rId13"/>
          <a:stretch>
            <a:fillRect/>
          </a:stretch>
        </p:blipFill>
        <p:spPr>
          <a:xfrm>
            <a:off x="8267700" y="4572000"/>
            <a:ext cx="457200" cy="457200"/>
          </a:xfrm>
          <a:prstGeom prst="rect">
            <a:avLst/>
          </a:prstGeom>
        </p:spPr>
      </p:pic>
      <p:pic>
        <p:nvPicPr>
          <p:cNvPr id="15" name="Image 13" descr="preencoded.png"/>
          <p:cNvPicPr>
            <a:picLocks noChangeAspect="1"/>
          </p:cNvPicPr>
          <p:nvPr/>
        </p:nvPicPr>
        <p:blipFill>
          <a:blip r:embed="rId14"/>
          <a:stretch>
            <a:fillRect/>
          </a:stretch>
        </p:blipFill>
        <p:spPr>
          <a:xfrm>
            <a:off x="8424863" y="4667250"/>
            <a:ext cx="142875" cy="26670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結論與未來展望</a:t>
            </a:r>
            <a:endParaRPr lang="en-US" sz="2700" dirty="0"/>
          </a:p>
        </p:txBody>
      </p:sp>
      <p:sp>
        <p:nvSpPr>
          <p:cNvPr id="17" name="Text 1"/>
          <p:cNvSpPr/>
          <p:nvPr/>
        </p:nvSpPr>
        <p:spPr>
          <a:xfrm>
            <a:off x="914400" y="13335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專案總結</a:t>
            </a:r>
            <a:endParaRPr lang="en-US" sz="1800" dirty="0"/>
          </a:p>
        </p:txBody>
      </p:sp>
      <p:sp>
        <p:nvSpPr>
          <p:cNvPr id="18" name="Text 2"/>
          <p:cNvSpPr/>
          <p:nvPr/>
        </p:nvSpPr>
        <p:spPr>
          <a:xfrm>
            <a:off x="800100" y="1981200"/>
            <a:ext cx="1271016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成功地利用樂高 EV3 平台，從學術工程角度設計、建構並控制了一個五軸機器手臂，將理論分析與實際應用緊密結合。</a:t>
            </a:r>
            <a:endParaRPr lang="en-US" sz="1200" dirty="0"/>
          </a:p>
        </p:txBody>
      </p:sp>
      <p:sp>
        <p:nvSpPr>
          <p:cNvPr id="19" name="Text 3"/>
          <p:cNvSpPr/>
          <p:nvPr/>
        </p:nvSpPr>
        <p:spPr>
          <a:xfrm>
            <a:off x="8001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主要成就:</a:t>
            </a:r>
            <a:endParaRPr lang="en-US" sz="1200" dirty="0"/>
          </a:p>
        </p:txBody>
      </p:sp>
      <p:sp>
        <p:nvSpPr>
          <p:cNvPr id="20" name="Text 4"/>
          <p:cNvSpPr/>
          <p:nvPr/>
        </p:nvSpPr>
        <p:spPr>
          <a:xfrm>
            <a:off x="8191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高精度位置控制</a:t>
            </a:r>
            <a:endParaRPr lang="en-US" sz="1200" dirty="0"/>
          </a:p>
        </p:txBody>
      </p:sp>
      <p:sp>
        <p:nvSpPr>
          <p:cNvPr id="21" name="Text 5"/>
          <p:cNvSpPr/>
          <p:nvPr/>
        </p:nvSpPr>
        <p:spPr>
          <a:xfrm>
            <a:off x="8191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ROS 2 分散式控制架構</a:t>
            </a:r>
            <a:endParaRPr lang="en-US" sz="1200" dirty="0"/>
          </a:p>
        </p:txBody>
      </p:sp>
      <p:sp>
        <p:nvSpPr>
          <p:cNvPr id="22" name="Text 6"/>
          <p:cNvSpPr/>
          <p:nvPr/>
        </p:nvSpPr>
        <p:spPr>
          <a:xfrm>
            <a:off x="8191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運動學演算法驗證</a:t>
            </a:r>
            <a:endParaRPr lang="en-US" sz="1200" dirty="0"/>
          </a:p>
        </p:txBody>
      </p:sp>
      <p:sp>
        <p:nvSpPr>
          <p:cNvPr id="23" name="Text 7"/>
          <p:cNvSpPr/>
          <p:nvPr/>
        </p:nvSpPr>
        <p:spPr>
          <a:xfrm>
            <a:off x="61722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技術整合:</a:t>
            </a:r>
            <a:endParaRPr lang="en-US" sz="1200" dirty="0"/>
          </a:p>
        </p:txBody>
      </p:sp>
      <p:sp>
        <p:nvSpPr>
          <p:cNvPr id="24" name="Text 8"/>
          <p:cNvSpPr/>
          <p:nvPr/>
        </p:nvSpPr>
        <p:spPr>
          <a:xfrm>
            <a:off x="61912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正向與逆向運動学分析</a:t>
            </a:r>
            <a:endParaRPr lang="en-US" sz="1200" dirty="0"/>
          </a:p>
        </p:txBody>
      </p:sp>
      <p:sp>
        <p:nvSpPr>
          <p:cNvPr id="25" name="Text 9"/>
          <p:cNvSpPr/>
          <p:nvPr/>
        </p:nvSpPr>
        <p:spPr>
          <a:xfrm>
            <a:off x="61912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微分運動與動力學考量</a:t>
            </a:r>
            <a:endParaRPr lang="en-US" sz="1200" dirty="0"/>
          </a:p>
        </p:txBody>
      </p:sp>
      <p:sp>
        <p:nvSpPr>
          <p:cNvPr id="26" name="Text 10"/>
          <p:cNvSpPr/>
          <p:nvPr/>
        </p:nvSpPr>
        <p:spPr>
          <a:xfrm>
            <a:off x="61912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實時視覺化模擬</a:t>
            </a:r>
            <a:endParaRPr lang="en-US" sz="1200" dirty="0"/>
          </a:p>
        </p:txBody>
      </p:sp>
      <p:sp>
        <p:nvSpPr>
          <p:cNvPr id="27" name="Text 11"/>
          <p:cNvSpPr/>
          <p:nvPr/>
        </p:nvSpPr>
        <p:spPr>
          <a:xfrm>
            <a:off x="857250" y="39243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未來展望</a:t>
            </a:r>
            <a:endParaRPr lang="en-US" sz="1800" dirty="0"/>
          </a:p>
        </p:txBody>
      </p:sp>
      <p:sp>
        <p:nvSpPr>
          <p:cNvPr id="28" name="Text 12"/>
          <p:cNvSpPr/>
          <p:nvPr/>
        </p:nvSpPr>
        <p:spPr>
          <a:xfrm>
            <a:off x="1371600" y="4667250"/>
            <a:ext cx="8229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視覺伺服</a:t>
            </a:r>
            <a:endParaRPr lang="en-US" sz="1350" dirty="0"/>
          </a:p>
        </p:txBody>
      </p:sp>
      <p:sp>
        <p:nvSpPr>
          <p:cNvPr id="29" name="Text 13"/>
          <p:cNvSpPr/>
          <p:nvPr/>
        </p:nvSpPr>
        <p:spPr>
          <a:xfrm>
            <a:off x="8001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整合攝影機與電腦視覺演算法（如 OpenCV），使機器手臂能夠自動識別、定位並追蹤目標物體，實現更智能的抓取與操作任務。</a:t>
            </a:r>
            <a:endParaRPr lang="en-US" sz="1050" dirty="0"/>
          </a:p>
        </p:txBody>
      </p:sp>
      <p:sp>
        <p:nvSpPr>
          <p:cNvPr id="30" name="Text 14"/>
          <p:cNvSpPr/>
          <p:nvPr/>
        </p:nvSpPr>
        <p:spPr>
          <a:xfrm>
            <a:off x="5105400" y="4667250"/>
            <a:ext cx="12344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進階夾爪設計</a:t>
            </a:r>
            <a:endParaRPr lang="en-US" sz="1350" dirty="0"/>
          </a:p>
        </p:txBody>
      </p:sp>
      <p:sp>
        <p:nvSpPr>
          <p:cNvPr id="31" name="Text 15"/>
          <p:cNvSpPr/>
          <p:nvPr/>
        </p:nvSpPr>
        <p:spPr>
          <a:xfrm>
            <a:off x="45339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設計並開發功能更強大、更靈活的末端夾爪。包括帶有壓力感測器的力控夾爪，實現精細的抓取力控制，或能適應不同形狀物體的自適應夾爪。</a:t>
            </a:r>
            <a:endParaRPr lang="en-US" sz="1050" dirty="0"/>
          </a:p>
        </p:txBody>
      </p:sp>
      <p:sp>
        <p:nvSpPr>
          <p:cNvPr id="32" name="Text 16"/>
          <p:cNvSpPr/>
          <p:nvPr/>
        </p:nvSpPr>
        <p:spPr>
          <a:xfrm>
            <a:off x="8839200" y="4667250"/>
            <a:ext cx="10287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動力學控制</a:t>
            </a:r>
            <a:endParaRPr lang="en-US" sz="1350" dirty="0"/>
          </a:p>
        </p:txBody>
      </p:sp>
      <p:sp>
        <p:nvSpPr>
          <p:cNvPr id="33" name="Text 17"/>
          <p:cNvSpPr/>
          <p:nvPr/>
        </p:nvSpPr>
        <p:spPr>
          <a:xfrm>
            <a:off x="82677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深入研究機器手臂的動力學模型，並加入力/力矩感測器。實現更複雜的動力學控制策略，例如順應性控制或阻抗控制，增強與環境的安全互動。</a:t>
            </a:r>
            <a:endParaRPr lang="en-US" sz="1050" dirty="0"/>
          </a:p>
        </p:txBody>
      </p:sp>
      <p:sp>
        <p:nvSpPr>
          <p:cNvPr id="34"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20 / 20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5334000" cy="2095500"/>
          </a:xfrm>
          <a:prstGeom prst="rect">
            <a:avLst/>
          </a:prstGeom>
        </p:spPr>
      </p:pic>
      <p:pic>
        <p:nvPicPr>
          <p:cNvPr id="5" name="Image 3" descr="preencoded.png"/>
          <p:cNvPicPr>
            <a:picLocks noChangeAspect="1"/>
          </p:cNvPicPr>
          <p:nvPr/>
        </p:nvPicPr>
        <p:blipFill>
          <a:blip r:embed="rId6"/>
          <a:stretch>
            <a:fillRect/>
          </a:stretch>
        </p:blipFill>
        <p:spPr>
          <a:xfrm>
            <a:off x="838200" y="21336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95363" y="2266950"/>
            <a:ext cx="257175" cy="304800"/>
          </a:xfrm>
          <a:prstGeom prst="rect">
            <a:avLst/>
          </a:prstGeom>
        </p:spPr>
      </p:pic>
      <p:pic>
        <p:nvPicPr>
          <p:cNvPr id="7" name="Image 5" descr="preencoded.png"/>
          <p:cNvPicPr>
            <a:picLocks noChangeAspect="1"/>
          </p:cNvPicPr>
          <p:nvPr/>
        </p:nvPicPr>
        <p:blipFill>
          <a:blip r:embed="rId8"/>
          <a:stretch>
            <a:fillRect/>
          </a:stretch>
        </p:blipFill>
        <p:spPr>
          <a:xfrm>
            <a:off x="990600" y="2895600"/>
            <a:ext cx="152400" cy="152400"/>
          </a:xfrm>
          <a:prstGeom prst="rect">
            <a:avLst/>
          </a:prstGeom>
        </p:spPr>
      </p:pic>
      <p:pic>
        <p:nvPicPr>
          <p:cNvPr id="8" name="Image 6" descr="preencoded.png"/>
          <p:cNvPicPr>
            <a:picLocks noChangeAspect="1"/>
          </p:cNvPicPr>
          <p:nvPr/>
        </p:nvPicPr>
        <p:blipFill>
          <a:blip r:embed="rId8"/>
          <a:stretch>
            <a:fillRect/>
          </a:stretch>
        </p:blipFill>
        <p:spPr>
          <a:xfrm>
            <a:off x="990600" y="3238500"/>
            <a:ext cx="152400" cy="152400"/>
          </a:xfrm>
          <a:prstGeom prst="rect">
            <a:avLst/>
          </a:prstGeom>
        </p:spPr>
      </p:pic>
      <p:pic>
        <p:nvPicPr>
          <p:cNvPr id="9" name="Image 7" descr="preencoded.png"/>
          <p:cNvPicPr>
            <a:picLocks noChangeAspect="1"/>
          </p:cNvPicPr>
          <p:nvPr/>
        </p:nvPicPr>
        <p:blipFill>
          <a:blip r:embed="rId8"/>
          <a:stretch>
            <a:fillRect/>
          </a:stretch>
        </p:blipFill>
        <p:spPr>
          <a:xfrm>
            <a:off x="990600" y="3581400"/>
            <a:ext cx="152400" cy="152400"/>
          </a:xfrm>
          <a:prstGeom prst="rect">
            <a:avLst/>
          </a:prstGeom>
        </p:spPr>
      </p:pic>
      <p:pic>
        <p:nvPicPr>
          <p:cNvPr id="10" name="Image 8" descr="preencoded.png"/>
          <p:cNvPicPr>
            <a:picLocks noChangeAspect="1"/>
          </p:cNvPicPr>
          <p:nvPr/>
        </p:nvPicPr>
        <p:blipFill>
          <a:blip r:embed="rId5"/>
          <a:stretch>
            <a:fillRect/>
          </a:stretch>
        </p:blipFill>
        <p:spPr>
          <a:xfrm>
            <a:off x="6248400" y="1905000"/>
            <a:ext cx="5334000" cy="2095500"/>
          </a:xfrm>
          <a:prstGeom prst="rect">
            <a:avLst/>
          </a:prstGeom>
        </p:spPr>
      </p:pic>
      <p:pic>
        <p:nvPicPr>
          <p:cNvPr id="11" name="Image 9" descr="preencoded.png"/>
          <p:cNvPicPr>
            <a:picLocks noChangeAspect="1"/>
          </p:cNvPicPr>
          <p:nvPr/>
        </p:nvPicPr>
        <p:blipFill>
          <a:blip r:embed="rId6"/>
          <a:stretch>
            <a:fillRect/>
          </a:stretch>
        </p:blipFill>
        <p:spPr>
          <a:xfrm>
            <a:off x="6477000" y="2133600"/>
            <a:ext cx="571500" cy="571500"/>
          </a:xfrm>
          <a:prstGeom prst="rect">
            <a:avLst/>
          </a:prstGeom>
        </p:spPr>
      </p:pic>
      <p:pic>
        <p:nvPicPr>
          <p:cNvPr id="12" name="Image 10" descr="preencoded.png"/>
          <p:cNvPicPr>
            <a:picLocks noChangeAspect="1"/>
          </p:cNvPicPr>
          <p:nvPr/>
        </p:nvPicPr>
        <p:blipFill>
          <a:blip r:embed="rId9"/>
          <a:stretch>
            <a:fillRect/>
          </a:stretch>
        </p:blipFill>
        <p:spPr>
          <a:xfrm>
            <a:off x="6619875" y="2266950"/>
            <a:ext cx="285750" cy="304800"/>
          </a:xfrm>
          <a:prstGeom prst="rect">
            <a:avLst/>
          </a:prstGeom>
        </p:spPr>
      </p:pic>
      <p:pic>
        <p:nvPicPr>
          <p:cNvPr id="13" name="Image 11" descr="preencoded.png"/>
          <p:cNvPicPr>
            <a:picLocks noChangeAspect="1"/>
          </p:cNvPicPr>
          <p:nvPr/>
        </p:nvPicPr>
        <p:blipFill>
          <a:blip r:embed="rId8"/>
          <a:stretch>
            <a:fillRect/>
          </a:stretch>
        </p:blipFill>
        <p:spPr>
          <a:xfrm>
            <a:off x="6629400" y="28956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6629400" y="32385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6629400" y="3581400"/>
            <a:ext cx="152400" cy="152400"/>
          </a:xfrm>
          <a:prstGeom prst="rect">
            <a:avLst/>
          </a:prstGeom>
        </p:spPr>
      </p:pic>
      <p:pic>
        <p:nvPicPr>
          <p:cNvPr id="16" name="Image 14" descr="preencoded.png"/>
          <p:cNvPicPr>
            <a:picLocks noChangeAspect="1"/>
          </p:cNvPicPr>
          <p:nvPr/>
        </p:nvPicPr>
        <p:blipFill>
          <a:blip r:embed="rId10"/>
          <a:stretch>
            <a:fillRect/>
          </a:stretch>
        </p:blipFill>
        <p:spPr>
          <a:xfrm>
            <a:off x="609600" y="4381500"/>
            <a:ext cx="10972800" cy="762000"/>
          </a:xfrm>
          <a:prstGeom prst="rect">
            <a:avLst/>
          </a:prstGeom>
        </p:spPr>
      </p:pic>
      <p:pic>
        <p:nvPicPr>
          <p:cNvPr id="17" name="Image 15" descr="preencoded.png"/>
          <p:cNvPicPr>
            <a:picLocks noChangeAspect="1"/>
          </p:cNvPicPr>
          <p:nvPr/>
        </p:nvPicPr>
        <p:blipFill>
          <a:blip r:embed="rId11"/>
          <a:stretch>
            <a:fillRect/>
          </a:stretch>
        </p:blipFill>
        <p:spPr>
          <a:xfrm>
            <a:off x="762000" y="4562475"/>
            <a:ext cx="142875"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研究動機</a:t>
            </a:r>
            <a:endParaRPr lang="en-US" sz="2700" dirty="0"/>
          </a:p>
        </p:txBody>
      </p:sp>
      <p:sp>
        <p:nvSpPr>
          <p:cNvPr id="19"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說明選擇LEGO平台進行快速原型開發與五軸設計的學術價值</a:t>
            </a:r>
            <a:endParaRPr lang="en-US" sz="1500" dirty="0"/>
          </a:p>
        </p:txBody>
      </p:sp>
      <p:sp>
        <p:nvSpPr>
          <p:cNvPr id="20" name="Text 2"/>
          <p:cNvSpPr/>
          <p:nvPr/>
        </p:nvSpPr>
        <p:spPr>
          <a:xfrm>
            <a:off x="1562100" y="2133600"/>
            <a:ext cx="19888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Why LEGO EV3?</a:t>
            </a:r>
            <a:endParaRPr lang="en-US" sz="1800" dirty="0"/>
          </a:p>
        </p:txBody>
      </p:sp>
      <p:sp>
        <p:nvSpPr>
          <p:cNvPr id="21" name="Text 3"/>
          <p:cNvSpPr/>
          <p:nvPr/>
        </p:nvSpPr>
        <p:spPr>
          <a:xfrm>
            <a:off x="12192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快速原型開發：</a:t>
            </a:r>
            <a:r>
              <a:rPr lang="en-US" sz="1200" dirty="0">
                <a:solidFill>
                  <a:srgbClr val="D1D5DB"/>
                </a:solidFill>
                <a:latin typeface="Roboto" pitchFamily="34" charset="0"/>
                <a:ea typeface="Roboto" pitchFamily="34" charset="-122"/>
                <a:cs typeface="Roboto" pitchFamily="34" charset="-120"/>
              </a:rPr>
              <a:t>模組化設計允許快速建構與迭代，縮短開發週期</a:t>
            </a:r>
            <a:endParaRPr lang="en-US" sz="1200" dirty="0"/>
          </a:p>
        </p:txBody>
      </p:sp>
      <p:sp>
        <p:nvSpPr>
          <p:cNvPr id="22" name="Text 4"/>
          <p:cNvSpPr/>
          <p:nvPr/>
        </p:nvSpPr>
        <p:spPr>
          <a:xfrm>
            <a:off x="1219200" y="32004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成本效益：</a:t>
            </a:r>
            <a:r>
              <a:rPr lang="en-US" sz="1200" dirty="0">
                <a:solidFill>
                  <a:srgbClr val="D1D5DB"/>
                </a:solidFill>
                <a:latin typeface="Roboto" pitchFamily="34" charset="0"/>
                <a:ea typeface="Roboto" pitchFamily="34" charset="-122"/>
                <a:cs typeface="Roboto" pitchFamily="34" charset="-120"/>
              </a:rPr>
              <a:t>相較於商用機器手臂，降低研究成本與資源需求</a:t>
            </a:r>
            <a:endParaRPr lang="en-US" sz="1200" dirty="0"/>
          </a:p>
        </p:txBody>
      </p:sp>
      <p:sp>
        <p:nvSpPr>
          <p:cNvPr id="23" name="Text 5"/>
          <p:cNvSpPr/>
          <p:nvPr/>
        </p:nvSpPr>
        <p:spPr>
          <a:xfrm>
            <a:off x="1219200" y="3543300"/>
            <a:ext cx="438912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教育價值：</a:t>
            </a:r>
            <a:r>
              <a:rPr lang="en-US" sz="1200" dirty="0">
                <a:solidFill>
                  <a:srgbClr val="D1D5DB"/>
                </a:solidFill>
                <a:latin typeface="Roboto" pitchFamily="34" charset="0"/>
                <a:ea typeface="Roboto" pitchFamily="34" charset="-122"/>
                <a:cs typeface="Roboto" pitchFamily="34" charset="-120"/>
              </a:rPr>
              <a:t>提供理論與實作之間的橋樑，增強學習效果</a:t>
            </a:r>
            <a:endParaRPr lang="en-US" sz="1200" dirty="0"/>
          </a:p>
        </p:txBody>
      </p:sp>
      <p:sp>
        <p:nvSpPr>
          <p:cNvPr id="24" name="Text 6"/>
          <p:cNvSpPr/>
          <p:nvPr/>
        </p:nvSpPr>
        <p:spPr>
          <a:xfrm>
            <a:off x="7200900" y="2133600"/>
            <a:ext cx="32689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5-axis Design Significance</a:t>
            </a:r>
            <a:endParaRPr lang="en-US" sz="1800" dirty="0"/>
          </a:p>
        </p:txBody>
      </p:sp>
      <p:sp>
        <p:nvSpPr>
          <p:cNvPr id="25" name="Text 7"/>
          <p:cNvSpPr/>
          <p:nvPr/>
        </p:nvSpPr>
        <p:spPr>
          <a:xfrm>
            <a:off x="68580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模擬工業手臂：</a:t>
            </a:r>
            <a:r>
              <a:rPr lang="en-US" sz="1200" dirty="0">
                <a:solidFill>
                  <a:srgbClr val="D1D5DB"/>
                </a:solidFill>
                <a:latin typeface="Roboto" pitchFamily="34" charset="0"/>
                <a:ea typeface="Roboto" pitchFamily="34" charset="-122"/>
                <a:cs typeface="Roboto" pitchFamily="34" charset="-120"/>
              </a:rPr>
              <a:t>提供與工業機器手臂相似的運動能力與操作範圍</a:t>
            </a:r>
            <a:endParaRPr lang="en-US" sz="1200" dirty="0"/>
          </a:p>
        </p:txBody>
      </p:sp>
      <p:sp>
        <p:nvSpPr>
          <p:cNvPr id="26" name="Text 8"/>
          <p:cNvSpPr/>
          <p:nvPr/>
        </p:nvSpPr>
        <p:spPr>
          <a:xfrm>
            <a:off x="6858000" y="32004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多樣化操作：</a:t>
            </a:r>
            <a:r>
              <a:rPr lang="en-US" sz="1200" dirty="0">
                <a:solidFill>
                  <a:srgbClr val="D1D5DB"/>
                </a:solidFill>
                <a:latin typeface="Roboto" pitchFamily="34" charset="0"/>
                <a:ea typeface="Roboto" pitchFamily="34" charset="-122"/>
                <a:cs typeface="Roboto" pitchFamily="34" charset="-120"/>
              </a:rPr>
              <a:t>五軸設計實現更靈活的軌跡規劃與精確的位置控制</a:t>
            </a:r>
            <a:endParaRPr lang="en-US" sz="1200" dirty="0"/>
          </a:p>
        </p:txBody>
      </p:sp>
      <p:sp>
        <p:nvSpPr>
          <p:cNvPr id="27" name="Text 9"/>
          <p:cNvSpPr/>
          <p:nvPr/>
        </p:nvSpPr>
        <p:spPr>
          <a:xfrm>
            <a:off x="6858000" y="35433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理論驗證：</a:t>
            </a:r>
            <a:r>
              <a:rPr lang="en-US" sz="1200" dirty="0">
                <a:solidFill>
                  <a:srgbClr val="D1D5DB"/>
                </a:solidFill>
                <a:latin typeface="Roboto" pitchFamily="34" charset="0"/>
                <a:ea typeface="Roboto" pitchFamily="34" charset="-122"/>
                <a:cs typeface="Roboto" pitchFamily="34" charset="-120"/>
              </a:rPr>
              <a:t>提供實體平台驗證運動學與控制演算法的正確性</a:t>
            </a:r>
            <a:endParaRPr lang="en-US" sz="1200" dirty="0"/>
          </a:p>
        </p:txBody>
      </p:sp>
      <p:sp>
        <p:nvSpPr>
          <p:cNvPr id="28" name="Text 10"/>
          <p:cNvSpPr/>
          <p:nvPr/>
        </p:nvSpPr>
        <p:spPr>
          <a:xfrm>
            <a:off x="981075" y="4533900"/>
            <a:ext cx="10668000" cy="457200"/>
          </a:xfrm>
          <a:prstGeom prst="rect">
            <a:avLst/>
          </a:prstGeom>
          <a:noFill/>
          <a:ln/>
        </p:spPr>
        <p:txBody>
          <a:bodyPr vert="horz" wrap="square" lIns="0" tIns="0" rIns="0" bIns="0" rtlCol="0" anchor="t"/>
          <a:lstStyle/>
          <a:p>
            <a:pPr marL="0" indent="0">
              <a:lnSpc>
                <a:spcPts val="1800"/>
              </a:lnSpc>
              <a:buNone/>
            </a:pPr>
            <a:r>
              <a:rPr lang="en-US" sz="1200" i="1" dirty="0">
                <a:solidFill>
                  <a:srgbClr val="FFFFFF"/>
                </a:solidFill>
                <a:latin typeface="Roboto" pitchFamily="34" charset="0"/>
                <a:ea typeface="Roboto" pitchFamily="34" charset="-122"/>
                <a:cs typeface="Roboto" pitchFamily="34" charset="-120"/>
              </a:rPr>
              <a:t> This project aims to bridge the gap between theoretical robotics concepts and practical implementation through the LEGO EV3 platform, providing a rapid prototyping approach for academic engineering education.</a:t>
            </a:r>
            <a:endParaRPr lang="en-US" sz="1200" dirty="0"/>
          </a:p>
        </p:txBody>
      </p:sp>
      <p:sp>
        <p:nvSpPr>
          <p:cNvPr id="29" name="Text 1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3 / 20</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sp>
        <p:nvSpPr>
          <p:cNvPr id="13" name="Text 0"/>
          <p:cNvSpPr/>
          <p:nvPr/>
        </p:nvSpPr>
        <p:spPr>
          <a:xfrm>
            <a:off x="609600" y="381000"/>
            <a:ext cx="1520283" cy="381000"/>
          </a:xfrm>
          <a:prstGeom prst="rect">
            <a:avLst/>
          </a:prstGeom>
          <a:noFill/>
          <a:ln/>
        </p:spPr>
        <p:txBody>
          <a:bodyPr vert="horz" wrap="square" lIns="0" tIns="0" rIns="0" bIns="0" rtlCol="0" anchor="t"/>
          <a:lstStyle/>
          <a:p>
            <a:pPr marL="0" indent="0">
              <a:buNone/>
            </a:pPr>
            <a:r>
              <a:rPr lang="en-US" sz="2800" b="1" dirty="0">
                <a:solidFill>
                  <a:srgbClr val="FFFFFF"/>
                </a:solidFill>
                <a:latin typeface="Roboto" pitchFamily="34" charset="0"/>
                <a:ea typeface="Roboto" pitchFamily="34" charset="-122"/>
                <a:cs typeface="Roboto" pitchFamily="34" charset="-120"/>
              </a:rPr>
              <a:t>專案目標</a:t>
            </a:r>
            <a:endParaRPr lang="en-US" sz="2800" dirty="0"/>
          </a:p>
        </p:txBody>
      </p:sp>
      <p:sp>
        <p:nvSpPr>
          <p:cNvPr id="14" name="Text 1"/>
          <p:cNvSpPr/>
          <p:nvPr/>
        </p:nvSpPr>
        <p:spPr>
          <a:xfrm>
            <a:off x="609600" y="990600"/>
            <a:ext cx="7943385" cy="762000"/>
          </a:xfrm>
          <a:prstGeom prst="rect">
            <a:avLst/>
          </a:prstGeom>
          <a:noFill/>
          <a:ln/>
        </p:spPr>
        <p:txBody>
          <a:bodyPr vert="horz" wrap="square" lIns="0" tIns="0" rIns="0" bIns="0" rtlCol="0" anchor="t"/>
          <a:lstStyle/>
          <a:p>
            <a:pPr marL="0" indent="0">
              <a:lnSpc>
                <a:spcPct val="150000"/>
              </a:lnSpc>
              <a:buNone/>
            </a:pPr>
            <a:r>
              <a:rPr lang="en-US" sz="1600" b="1" dirty="0">
                <a:solidFill>
                  <a:srgbClr val="D1D5DB"/>
                </a:solidFill>
                <a:latin typeface="Roboto" pitchFamily="34" charset="0"/>
                <a:ea typeface="Roboto" pitchFamily="34" charset="-122"/>
                <a:cs typeface="Roboto" pitchFamily="34" charset="-120"/>
              </a:rPr>
              <a:t>以樂高EV3製作5軸機器手臂，並以ROS2為整合系統來實現拿取容器以及倒飲料等動作；藉此展現高精度之位置控制、ROS2整合與運動學演算法之驗證三大目標</a:t>
            </a:r>
            <a:endParaRPr lang="en-US" sz="1600" b="1" dirty="0"/>
          </a:p>
        </p:txBody>
      </p:sp>
      <p:grpSp>
        <p:nvGrpSpPr>
          <p:cNvPr id="24" name="Group 23">
            <a:extLst>
              <a:ext uri="{FF2B5EF4-FFF2-40B4-BE49-F238E27FC236}">
                <a16:creationId xmlns:a16="http://schemas.microsoft.com/office/drawing/2014/main" id="{5D5D2958-481B-0FBC-FCE9-B5097D1C03D1}"/>
              </a:ext>
            </a:extLst>
          </p:cNvPr>
          <p:cNvGrpSpPr/>
          <p:nvPr/>
        </p:nvGrpSpPr>
        <p:grpSpPr>
          <a:xfrm>
            <a:off x="609600" y="1905000"/>
            <a:ext cx="10972800" cy="1143000"/>
            <a:chOff x="609600" y="1905000"/>
            <a:chExt cx="10972800" cy="1143000"/>
          </a:xfrm>
        </p:grpSpPr>
        <p:pic>
          <p:nvPicPr>
            <p:cNvPr id="4" name="Image 2" descr="preencoded.png"/>
            <p:cNvPicPr>
              <a:picLocks noChangeAspect="1"/>
            </p:cNvPicPr>
            <p:nvPr/>
          </p:nvPicPr>
          <p:blipFill>
            <a:blip r:embed="rId5"/>
            <a:stretch>
              <a:fillRect/>
            </a:stretch>
          </p:blipFill>
          <p:spPr>
            <a:xfrm>
              <a:off x="609600" y="1905000"/>
              <a:ext cx="10972800" cy="1143000"/>
            </a:xfrm>
            <a:prstGeom prst="rect">
              <a:avLst/>
            </a:prstGeom>
          </p:spPr>
        </p:pic>
        <p:pic>
          <p:nvPicPr>
            <p:cNvPr id="5" name="Image 3" descr="preencoded.png"/>
            <p:cNvPicPr>
              <a:picLocks noChangeAspect="1"/>
            </p:cNvPicPr>
            <p:nvPr/>
          </p:nvPicPr>
          <p:blipFill>
            <a:blip r:embed="rId6"/>
            <a:stretch>
              <a:fillRect/>
            </a:stretch>
          </p:blipFill>
          <p:spPr>
            <a:xfrm>
              <a:off x="838200" y="21336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028700" y="2286000"/>
              <a:ext cx="228600" cy="304800"/>
            </a:xfrm>
            <a:prstGeom prst="rect">
              <a:avLst/>
            </a:prstGeom>
          </p:spPr>
        </p:pic>
        <p:sp>
          <p:nvSpPr>
            <p:cNvPr id="15" name="Text 2"/>
            <p:cNvSpPr/>
            <p:nvPr/>
          </p:nvSpPr>
          <p:spPr>
            <a:xfrm>
              <a:off x="1638300" y="2061117"/>
              <a:ext cx="1936595" cy="304800"/>
            </a:xfrm>
            <a:prstGeom prst="rect">
              <a:avLst/>
            </a:prstGeom>
            <a:noFill/>
            <a:ln/>
          </p:spPr>
          <p:txBody>
            <a:bodyPr vert="horz" wrap="square" lIns="0" tIns="0" rIns="0" bIns="0" rtlCol="0" anchor="t"/>
            <a:lstStyle/>
            <a:p>
              <a:pPr marL="0" indent="0">
                <a:lnSpc>
                  <a:spcPts val="2400"/>
                </a:lnSpc>
                <a:buNone/>
              </a:pPr>
              <a:r>
                <a:rPr lang="en-US" sz="2000" b="1" dirty="0">
                  <a:solidFill>
                    <a:srgbClr val="FFFFFF"/>
                  </a:solidFill>
                  <a:latin typeface="Roboto" pitchFamily="34" charset="0"/>
                  <a:ea typeface="Roboto" pitchFamily="34" charset="-122"/>
                  <a:cs typeface="Roboto" pitchFamily="34" charset="-120"/>
                </a:rPr>
                <a:t>高精度位置控制</a:t>
              </a:r>
              <a:endParaRPr lang="en-US" sz="2000" dirty="0"/>
            </a:p>
          </p:txBody>
        </p:sp>
        <p:sp>
          <p:nvSpPr>
            <p:cNvPr id="16" name="Text 3"/>
            <p:cNvSpPr/>
            <p:nvPr/>
          </p:nvSpPr>
          <p:spPr>
            <a:xfrm>
              <a:off x="1638300" y="2443976"/>
              <a:ext cx="9044568" cy="457200"/>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透過機構設計與軟體補償，實現末端效應器的精確位置控制。解決馬達累積誤差、機構彈性與背隙等挑戰，達成重複定位精度的優化。</a:t>
              </a:r>
              <a:endParaRPr lang="en-US" sz="1600" b="1" dirty="0"/>
            </a:p>
          </p:txBody>
        </p:sp>
      </p:grpSp>
      <p:grpSp>
        <p:nvGrpSpPr>
          <p:cNvPr id="23" name="Group 22">
            <a:extLst>
              <a:ext uri="{FF2B5EF4-FFF2-40B4-BE49-F238E27FC236}">
                <a16:creationId xmlns:a16="http://schemas.microsoft.com/office/drawing/2014/main" id="{C80480F3-6E61-3710-76C7-55179CDF62D3}"/>
              </a:ext>
            </a:extLst>
          </p:cNvPr>
          <p:cNvGrpSpPr/>
          <p:nvPr/>
        </p:nvGrpSpPr>
        <p:grpSpPr>
          <a:xfrm>
            <a:off x="609600" y="3276600"/>
            <a:ext cx="10972800" cy="1295400"/>
            <a:chOff x="609600" y="3200400"/>
            <a:chExt cx="10972800" cy="1295400"/>
          </a:xfrm>
        </p:grpSpPr>
        <p:pic>
          <p:nvPicPr>
            <p:cNvPr id="7" name="Image 5" descr="preencoded.png"/>
            <p:cNvPicPr>
              <a:picLocks noChangeAspect="1"/>
            </p:cNvPicPr>
            <p:nvPr/>
          </p:nvPicPr>
          <p:blipFill>
            <a:blip r:embed="rId8"/>
            <a:stretch>
              <a:fillRect/>
            </a:stretch>
          </p:blipFill>
          <p:spPr>
            <a:xfrm>
              <a:off x="609600" y="3200400"/>
              <a:ext cx="10972800" cy="1295400"/>
            </a:xfrm>
            <a:prstGeom prst="rect">
              <a:avLst/>
            </a:prstGeom>
          </p:spPr>
        </p:pic>
        <p:pic>
          <p:nvPicPr>
            <p:cNvPr id="8" name="Image 6" descr="preencoded.png"/>
            <p:cNvPicPr>
              <a:picLocks noChangeAspect="1"/>
            </p:cNvPicPr>
            <p:nvPr/>
          </p:nvPicPr>
          <p:blipFill>
            <a:blip r:embed="rId9"/>
            <a:stretch>
              <a:fillRect/>
            </a:stretch>
          </p:blipFill>
          <p:spPr>
            <a:xfrm>
              <a:off x="838200" y="3543300"/>
              <a:ext cx="609600" cy="609600"/>
            </a:xfrm>
            <a:prstGeom prst="rect">
              <a:avLst/>
            </a:prstGeom>
          </p:spPr>
        </p:pic>
        <p:pic>
          <p:nvPicPr>
            <p:cNvPr id="9" name="Image 7" descr="preencoded.png"/>
            <p:cNvPicPr>
              <a:picLocks noChangeAspect="1"/>
            </p:cNvPicPr>
            <p:nvPr/>
          </p:nvPicPr>
          <p:blipFill>
            <a:blip r:embed="rId10"/>
            <a:stretch>
              <a:fillRect/>
            </a:stretch>
          </p:blipFill>
          <p:spPr>
            <a:xfrm>
              <a:off x="1042988" y="3695700"/>
              <a:ext cx="200025" cy="304800"/>
            </a:xfrm>
            <a:prstGeom prst="rect">
              <a:avLst/>
            </a:prstGeom>
          </p:spPr>
        </p:pic>
        <p:sp>
          <p:nvSpPr>
            <p:cNvPr id="17" name="Text 4"/>
            <p:cNvSpPr/>
            <p:nvPr/>
          </p:nvSpPr>
          <p:spPr>
            <a:xfrm>
              <a:off x="1638300" y="3352800"/>
              <a:ext cx="2627971"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ROS 2 </a:t>
              </a:r>
              <a:r>
                <a:rPr lang="en-US" sz="2000" b="1" dirty="0">
                  <a:solidFill>
                    <a:srgbClr val="FFFFFF"/>
                  </a:solidFill>
                  <a:latin typeface="Roboto" pitchFamily="34" charset="0"/>
                  <a:ea typeface="Roboto" pitchFamily="34" charset="-122"/>
                  <a:cs typeface="Roboto" pitchFamily="34" charset="-120"/>
                </a:rPr>
                <a:t>分散式控制架構</a:t>
              </a:r>
              <a:endParaRPr lang="en-US" sz="2000" dirty="0"/>
            </a:p>
          </p:txBody>
        </p:sp>
        <p:sp>
          <p:nvSpPr>
            <p:cNvPr id="18" name="Text 5"/>
            <p:cNvSpPr/>
            <p:nvPr/>
          </p:nvSpPr>
          <p:spPr>
            <a:xfrm>
              <a:off x="1638300" y="3733800"/>
              <a:ext cx="9510712" cy="571500"/>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整合 ROS2 與 EV3 嵌入式系統，實現高階規劃與低階執行的協同工作。透過 MQTT 通訊協定實現 PC 端與 EV3 端的即時數據交換，建立可靠的分散式控制系統。</a:t>
              </a:r>
              <a:endParaRPr lang="en-US" sz="1600" b="1" dirty="0"/>
            </a:p>
          </p:txBody>
        </p:sp>
      </p:grpSp>
      <p:grpSp>
        <p:nvGrpSpPr>
          <p:cNvPr id="22" name="Group 21">
            <a:extLst>
              <a:ext uri="{FF2B5EF4-FFF2-40B4-BE49-F238E27FC236}">
                <a16:creationId xmlns:a16="http://schemas.microsoft.com/office/drawing/2014/main" id="{41FFECC9-6BF3-FEC5-783D-740255A858EF}"/>
              </a:ext>
            </a:extLst>
          </p:cNvPr>
          <p:cNvGrpSpPr/>
          <p:nvPr/>
        </p:nvGrpSpPr>
        <p:grpSpPr>
          <a:xfrm>
            <a:off x="609600" y="4819650"/>
            <a:ext cx="10972800" cy="1295400"/>
            <a:chOff x="609600" y="4724400"/>
            <a:chExt cx="10972800" cy="1295400"/>
          </a:xfrm>
        </p:grpSpPr>
        <p:pic>
          <p:nvPicPr>
            <p:cNvPr id="10" name="Image 8" descr="preencoded.png"/>
            <p:cNvPicPr>
              <a:picLocks noChangeAspect="1"/>
            </p:cNvPicPr>
            <p:nvPr/>
          </p:nvPicPr>
          <p:blipFill>
            <a:blip r:embed="rId11"/>
            <a:stretch>
              <a:fillRect/>
            </a:stretch>
          </p:blipFill>
          <p:spPr>
            <a:xfrm>
              <a:off x="609600" y="4724400"/>
              <a:ext cx="10972800" cy="1295400"/>
            </a:xfrm>
            <a:prstGeom prst="rect">
              <a:avLst/>
            </a:prstGeom>
          </p:spPr>
        </p:pic>
        <p:pic>
          <p:nvPicPr>
            <p:cNvPr id="11" name="Image 9" descr="preencoded.png"/>
            <p:cNvPicPr>
              <a:picLocks noChangeAspect="1"/>
            </p:cNvPicPr>
            <p:nvPr/>
          </p:nvPicPr>
          <p:blipFill>
            <a:blip r:embed="rId12"/>
            <a:stretch>
              <a:fillRect/>
            </a:stretch>
          </p:blipFill>
          <p:spPr>
            <a:xfrm>
              <a:off x="838200" y="5067300"/>
              <a:ext cx="609600" cy="609600"/>
            </a:xfrm>
            <a:prstGeom prst="rect">
              <a:avLst/>
            </a:prstGeom>
          </p:spPr>
        </p:pic>
        <p:pic>
          <p:nvPicPr>
            <p:cNvPr id="12" name="Image 10" descr="preencoded.png"/>
            <p:cNvPicPr>
              <a:picLocks noChangeAspect="1"/>
            </p:cNvPicPr>
            <p:nvPr/>
          </p:nvPicPr>
          <p:blipFill>
            <a:blip r:embed="rId13"/>
            <a:stretch>
              <a:fillRect/>
            </a:stretch>
          </p:blipFill>
          <p:spPr>
            <a:xfrm>
              <a:off x="1028700" y="5219700"/>
              <a:ext cx="228600" cy="304800"/>
            </a:xfrm>
            <a:prstGeom prst="rect">
              <a:avLst/>
            </a:prstGeom>
          </p:spPr>
        </p:pic>
        <p:sp>
          <p:nvSpPr>
            <p:cNvPr id="19" name="Text 6"/>
            <p:cNvSpPr/>
            <p:nvPr/>
          </p:nvSpPr>
          <p:spPr>
            <a:xfrm>
              <a:off x="1676400" y="4953000"/>
              <a:ext cx="2215376" cy="304800"/>
            </a:xfrm>
            <a:prstGeom prst="rect">
              <a:avLst/>
            </a:prstGeom>
            <a:noFill/>
            <a:ln/>
          </p:spPr>
          <p:txBody>
            <a:bodyPr vert="horz" wrap="square" lIns="0" tIns="0" rIns="0" bIns="0" rtlCol="0" anchor="t"/>
            <a:lstStyle/>
            <a:p>
              <a:pPr marL="0" indent="0">
                <a:lnSpc>
                  <a:spcPts val="2400"/>
                </a:lnSpc>
                <a:buNone/>
              </a:pPr>
              <a:r>
                <a:rPr lang="en-US" sz="2000" b="1" dirty="0">
                  <a:solidFill>
                    <a:srgbClr val="FFFFFF"/>
                  </a:solidFill>
                  <a:latin typeface="Roboto" pitchFamily="34" charset="0"/>
                  <a:ea typeface="Roboto" pitchFamily="34" charset="-122"/>
                  <a:cs typeface="Roboto" pitchFamily="34" charset="-120"/>
                </a:rPr>
                <a:t>運動學演算法驗證</a:t>
              </a:r>
              <a:endParaRPr lang="en-US" sz="2000" dirty="0"/>
            </a:p>
          </p:txBody>
        </p:sp>
        <p:sp>
          <p:nvSpPr>
            <p:cNvPr id="20" name="Text 7"/>
            <p:cNvSpPr/>
            <p:nvPr/>
          </p:nvSpPr>
          <p:spPr>
            <a:xfrm>
              <a:off x="1676400" y="5334000"/>
              <a:ext cx="9677400" cy="533400"/>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完整推導並在實體機器手臂上驗證正向與逆向運動學演算法。透過 RViz 數位分身實現虛實同步的模擬，有效驗證演算法的正確性與控制策略的有效性。</a:t>
              </a:r>
              <a:endParaRPr lang="en-US" sz="1600" b="1" dirty="0"/>
            </a:p>
          </p:txBody>
        </p:sp>
      </p:grpSp>
      <p:sp>
        <p:nvSpPr>
          <p:cNvPr id="21" name="Text 8"/>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4 / 20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E242D2-F031-5E96-5C71-F8284DD191F3}"/>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12F6F3B7-21A2-21FA-F0BC-997755C65795}"/>
              </a:ext>
            </a:extLst>
          </p:cNvPr>
          <p:cNvPicPr>
            <a:picLocks noChangeAspect="1"/>
          </p:cNvPicPr>
          <p:nvPr/>
        </p:nvPicPr>
        <p:blipFill>
          <a:blip r:embed="rId3"/>
          <a:stretch>
            <a:fillRect/>
          </a:stretch>
        </p:blipFill>
        <p:spPr>
          <a:xfrm>
            <a:off x="0" y="-1"/>
            <a:ext cx="12192000" cy="6858001"/>
          </a:xfrm>
          <a:prstGeom prst="rect">
            <a:avLst/>
          </a:prstGeom>
        </p:spPr>
      </p:pic>
      <p:cxnSp>
        <p:nvCxnSpPr>
          <p:cNvPr id="59" name="Straight Connector 58">
            <a:extLst>
              <a:ext uri="{FF2B5EF4-FFF2-40B4-BE49-F238E27FC236}">
                <a16:creationId xmlns:a16="http://schemas.microsoft.com/office/drawing/2014/main" id="{97513DCF-A003-E3DC-296A-0BFEEBC268E9}"/>
              </a:ext>
            </a:extLst>
          </p:cNvPr>
          <p:cNvCxnSpPr>
            <a:cxnSpLocks/>
          </p:cNvCxnSpPr>
          <p:nvPr/>
        </p:nvCxnSpPr>
        <p:spPr>
          <a:xfrm>
            <a:off x="1855381" y="3198908"/>
            <a:ext cx="10024199" cy="0"/>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Image 10" descr="preencoded.png">
            <a:extLst>
              <a:ext uri="{FF2B5EF4-FFF2-40B4-BE49-F238E27FC236}">
                <a16:creationId xmlns:a16="http://schemas.microsoft.com/office/drawing/2014/main" id="{185624FE-D9AA-9FE5-FBB5-65120646BDCE}"/>
              </a:ext>
            </a:extLst>
          </p:cNvPr>
          <p:cNvPicPr>
            <a:picLocks noChangeAspect="1"/>
          </p:cNvPicPr>
          <p:nvPr/>
        </p:nvPicPr>
        <p:blipFill>
          <a:blip r:embed="rId4"/>
          <a:stretch>
            <a:fillRect/>
          </a:stretch>
        </p:blipFill>
        <p:spPr>
          <a:xfrm>
            <a:off x="4366171" y="1751682"/>
            <a:ext cx="1676400" cy="2896518"/>
          </a:xfrm>
          <a:prstGeom prst="rect">
            <a:avLst/>
          </a:prstGeom>
        </p:spPr>
      </p:pic>
      <p:pic>
        <p:nvPicPr>
          <p:cNvPr id="9" name="Image 7" descr="preencoded.png">
            <a:extLst>
              <a:ext uri="{FF2B5EF4-FFF2-40B4-BE49-F238E27FC236}">
                <a16:creationId xmlns:a16="http://schemas.microsoft.com/office/drawing/2014/main" id="{AEED49AA-F8DD-609D-A9DF-A4CCAE957644}"/>
              </a:ext>
            </a:extLst>
          </p:cNvPr>
          <p:cNvPicPr>
            <a:picLocks noChangeAspect="1"/>
          </p:cNvPicPr>
          <p:nvPr/>
        </p:nvPicPr>
        <p:blipFill>
          <a:blip r:embed="rId5"/>
          <a:stretch>
            <a:fillRect/>
          </a:stretch>
        </p:blipFill>
        <p:spPr>
          <a:xfrm>
            <a:off x="762000" y="1751682"/>
            <a:ext cx="1676400" cy="2896518"/>
          </a:xfrm>
          <a:prstGeom prst="rect">
            <a:avLst/>
          </a:prstGeom>
        </p:spPr>
      </p:pic>
      <p:grpSp>
        <p:nvGrpSpPr>
          <p:cNvPr id="52" name="Group 51">
            <a:extLst>
              <a:ext uri="{FF2B5EF4-FFF2-40B4-BE49-F238E27FC236}">
                <a16:creationId xmlns:a16="http://schemas.microsoft.com/office/drawing/2014/main" id="{3C093ABE-0385-7B94-ABCA-8C2FCF0760EE}"/>
              </a:ext>
            </a:extLst>
          </p:cNvPr>
          <p:cNvGrpSpPr/>
          <p:nvPr/>
        </p:nvGrpSpPr>
        <p:grpSpPr>
          <a:xfrm>
            <a:off x="1295400" y="2098025"/>
            <a:ext cx="609600" cy="609600"/>
            <a:chOff x="1295400" y="2286000"/>
            <a:chExt cx="609600" cy="609600"/>
          </a:xfrm>
        </p:grpSpPr>
        <p:pic>
          <p:nvPicPr>
            <p:cNvPr id="10" name="Image 8" descr="preencoded.png">
              <a:extLst>
                <a:ext uri="{FF2B5EF4-FFF2-40B4-BE49-F238E27FC236}">
                  <a16:creationId xmlns:a16="http://schemas.microsoft.com/office/drawing/2014/main" id="{BF9F637B-0DCB-CFE1-66D2-47D966F57754}"/>
                </a:ext>
              </a:extLst>
            </p:cNvPr>
            <p:cNvPicPr>
              <a:picLocks noChangeAspect="1"/>
            </p:cNvPicPr>
            <p:nvPr/>
          </p:nvPicPr>
          <p:blipFill>
            <a:blip r:embed="rId6"/>
            <a:stretch>
              <a:fillRect/>
            </a:stretch>
          </p:blipFill>
          <p:spPr>
            <a:xfrm>
              <a:off x="1295400" y="2286000"/>
              <a:ext cx="609600" cy="609600"/>
            </a:xfrm>
            <a:prstGeom prst="rect">
              <a:avLst/>
            </a:prstGeom>
          </p:spPr>
        </p:pic>
        <p:pic>
          <p:nvPicPr>
            <p:cNvPr id="11" name="Image 9" descr="preencoded.png">
              <a:extLst>
                <a:ext uri="{FF2B5EF4-FFF2-40B4-BE49-F238E27FC236}">
                  <a16:creationId xmlns:a16="http://schemas.microsoft.com/office/drawing/2014/main" id="{2FC18E93-97FF-3BFA-1CF2-D3C764DD2020}"/>
                </a:ext>
              </a:extLst>
            </p:cNvPr>
            <p:cNvPicPr>
              <a:picLocks noChangeAspect="1"/>
            </p:cNvPicPr>
            <p:nvPr/>
          </p:nvPicPr>
          <p:blipFill>
            <a:blip r:embed="rId7"/>
            <a:stretch>
              <a:fillRect/>
            </a:stretch>
          </p:blipFill>
          <p:spPr>
            <a:xfrm>
              <a:off x="1524000" y="2438400"/>
              <a:ext cx="152400" cy="304800"/>
            </a:xfrm>
            <a:prstGeom prst="rect">
              <a:avLst/>
            </a:prstGeom>
          </p:spPr>
        </p:pic>
      </p:grpSp>
      <p:pic>
        <p:nvPicPr>
          <p:cNvPr id="12" name="Image 10" descr="preencoded.png">
            <a:extLst>
              <a:ext uri="{FF2B5EF4-FFF2-40B4-BE49-F238E27FC236}">
                <a16:creationId xmlns:a16="http://schemas.microsoft.com/office/drawing/2014/main" id="{C2E604B3-E0B2-1AA1-2F3F-8CC21766517E}"/>
              </a:ext>
            </a:extLst>
          </p:cNvPr>
          <p:cNvPicPr>
            <a:picLocks noChangeAspect="1"/>
          </p:cNvPicPr>
          <p:nvPr/>
        </p:nvPicPr>
        <p:blipFill>
          <a:blip r:embed="rId4"/>
          <a:stretch>
            <a:fillRect/>
          </a:stretch>
        </p:blipFill>
        <p:spPr>
          <a:xfrm>
            <a:off x="2569860" y="1751682"/>
            <a:ext cx="1676400" cy="2896518"/>
          </a:xfrm>
          <a:prstGeom prst="rect">
            <a:avLst/>
          </a:prstGeom>
        </p:spPr>
      </p:pic>
      <p:grpSp>
        <p:nvGrpSpPr>
          <p:cNvPr id="51" name="Group 50">
            <a:extLst>
              <a:ext uri="{FF2B5EF4-FFF2-40B4-BE49-F238E27FC236}">
                <a16:creationId xmlns:a16="http://schemas.microsoft.com/office/drawing/2014/main" id="{CFF01B8C-791E-0D77-33B1-74FC50A1B9BD}"/>
              </a:ext>
            </a:extLst>
          </p:cNvPr>
          <p:cNvGrpSpPr/>
          <p:nvPr/>
        </p:nvGrpSpPr>
        <p:grpSpPr>
          <a:xfrm>
            <a:off x="3093690" y="2056367"/>
            <a:ext cx="609600" cy="609600"/>
            <a:chOff x="3093690" y="2286000"/>
            <a:chExt cx="609600" cy="609600"/>
          </a:xfrm>
        </p:grpSpPr>
        <p:pic>
          <p:nvPicPr>
            <p:cNvPr id="13" name="Image 11" descr="preencoded.png">
              <a:extLst>
                <a:ext uri="{FF2B5EF4-FFF2-40B4-BE49-F238E27FC236}">
                  <a16:creationId xmlns:a16="http://schemas.microsoft.com/office/drawing/2014/main" id="{9662169D-94CF-6199-4B71-209BDDF959E0}"/>
                </a:ext>
              </a:extLst>
            </p:cNvPr>
            <p:cNvPicPr>
              <a:picLocks noChangeAspect="1"/>
            </p:cNvPicPr>
            <p:nvPr/>
          </p:nvPicPr>
          <p:blipFill>
            <a:blip r:embed="rId8"/>
            <a:stretch>
              <a:fillRect/>
            </a:stretch>
          </p:blipFill>
          <p:spPr>
            <a:xfrm>
              <a:off x="3093690" y="2286000"/>
              <a:ext cx="609600" cy="609600"/>
            </a:xfrm>
            <a:prstGeom prst="rect">
              <a:avLst/>
            </a:prstGeom>
          </p:spPr>
        </p:pic>
        <p:pic>
          <p:nvPicPr>
            <p:cNvPr id="14" name="Image 12" descr="preencoded.png">
              <a:extLst>
                <a:ext uri="{FF2B5EF4-FFF2-40B4-BE49-F238E27FC236}">
                  <a16:creationId xmlns:a16="http://schemas.microsoft.com/office/drawing/2014/main" id="{1567648D-2522-63E8-C5A0-E9764CBE22D8}"/>
                </a:ext>
              </a:extLst>
            </p:cNvPr>
            <p:cNvPicPr>
              <a:picLocks noChangeAspect="1"/>
            </p:cNvPicPr>
            <p:nvPr/>
          </p:nvPicPr>
          <p:blipFill>
            <a:blip r:embed="rId9"/>
            <a:stretch>
              <a:fillRect/>
            </a:stretch>
          </p:blipFill>
          <p:spPr>
            <a:xfrm>
              <a:off x="3255615" y="2438400"/>
              <a:ext cx="285750" cy="304800"/>
            </a:xfrm>
            <a:prstGeom prst="rect">
              <a:avLst/>
            </a:prstGeom>
          </p:spPr>
        </p:pic>
      </p:grpSp>
      <p:grpSp>
        <p:nvGrpSpPr>
          <p:cNvPr id="54" name="Group 53">
            <a:extLst>
              <a:ext uri="{FF2B5EF4-FFF2-40B4-BE49-F238E27FC236}">
                <a16:creationId xmlns:a16="http://schemas.microsoft.com/office/drawing/2014/main" id="{D24AD432-7E57-CCCF-CA7F-38912358202B}"/>
              </a:ext>
            </a:extLst>
          </p:cNvPr>
          <p:cNvGrpSpPr/>
          <p:nvPr/>
        </p:nvGrpSpPr>
        <p:grpSpPr>
          <a:xfrm>
            <a:off x="4891980" y="2063694"/>
            <a:ext cx="609600" cy="609600"/>
            <a:chOff x="4891980" y="2286000"/>
            <a:chExt cx="609600" cy="609600"/>
          </a:xfrm>
        </p:grpSpPr>
        <p:pic>
          <p:nvPicPr>
            <p:cNvPr id="16" name="Image 14" descr="preencoded.png">
              <a:extLst>
                <a:ext uri="{FF2B5EF4-FFF2-40B4-BE49-F238E27FC236}">
                  <a16:creationId xmlns:a16="http://schemas.microsoft.com/office/drawing/2014/main" id="{E5060F0F-FAFE-4523-8F27-8F0A1151BC6C}"/>
                </a:ext>
              </a:extLst>
            </p:cNvPr>
            <p:cNvPicPr>
              <a:picLocks noChangeAspect="1"/>
            </p:cNvPicPr>
            <p:nvPr/>
          </p:nvPicPr>
          <p:blipFill>
            <a:blip r:embed="rId10"/>
            <a:stretch>
              <a:fillRect/>
            </a:stretch>
          </p:blipFill>
          <p:spPr>
            <a:xfrm>
              <a:off x="4891980" y="2286000"/>
              <a:ext cx="609600" cy="609600"/>
            </a:xfrm>
            <a:prstGeom prst="rect">
              <a:avLst/>
            </a:prstGeom>
          </p:spPr>
        </p:pic>
        <p:pic>
          <p:nvPicPr>
            <p:cNvPr id="17" name="Image 15" descr="preencoded.png">
              <a:extLst>
                <a:ext uri="{FF2B5EF4-FFF2-40B4-BE49-F238E27FC236}">
                  <a16:creationId xmlns:a16="http://schemas.microsoft.com/office/drawing/2014/main" id="{A6C5F4DC-276B-AEE1-1356-67A9485D8D08}"/>
                </a:ext>
              </a:extLst>
            </p:cNvPr>
            <p:cNvPicPr>
              <a:picLocks noChangeAspect="1"/>
            </p:cNvPicPr>
            <p:nvPr/>
          </p:nvPicPr>
          <p:blipFill>
            <a:blip r:embed="rId11"/>
            <a:stretch>
              <a:fillRect/>
            </a:stretch>
          </p:blipFill>
          <p:spPr>
            <a:xfrm>
              <a:off x="5111055" y="2438400"/>
              <a:ext cx="171450" cy="304800"/>
            </a:xfrm>
            <a:prstGeom prst="rect">
              <a:avLst/>
            </a:prstGeom>
          </p:spPr>
        </p:pic>
      </p:grpSp>
      <p:pic>
        <p:nvPicPr>
          <p:cNvPr id="18" name="Image 16" descr="preencoded.png">
            <a:extLst>
              <a:ext uri="{FF2B5EF4-FFF2-40B4-BE49-F238E27FC236}">
                <a16:creationId xmlns:a16="http://schemas.microsoft.com/office/drawing/2014/main" id="{8EE7AED1-677D-360B-F43D-34EBC891D0E0}"/>
              </a:ext>
            </a:extLst>
          </p:cNvPr>
          <p:cNvPicPr>
            <a:picLocks noChangeAspect="1"/>
          </p:cNvPicPr>
          <p:nvPr/>
        </p:nvPicPr>
        <p:blipFill>
          <a:blip r:embed="rId12"/>
          <a:stretch>
            <a:fillRect/>
          </a:stretch>
        </p:blipFill>
        <p:spPr>
          <a:xfrm>
            <a:off x="6179746" y="1751682"/>
            <a:ext cx="1676400" cy="2896518"/>
          </a:xfrm>
          <a:prstGeom prst="rect">
            <a:avLst/>
          </a:prstGeom>
        </p:spPr>
      </p:pic>
      <p:grpSp>
        <p:nvGrpSpPr>
          <p:cNvPr id="55" name="Group 54">
            <a:extLst>
              <a:ext uri="{FF2B5EF4-FFF2-40B4-BE49-F238E27FC236}">
                <a16:creationId xmlns:a16="http://schemas.microsoft.com/office/drawing/2014/main" id="{A9788FFD-3094-8AD0-F511-4390DFFB48BF}"/>
              </a:ext>
            </a:extLst>
          </p:cNvPr>
          <p:cNvGrpSpPr/>
          <p:nvPr/>
        </p:nvGrpSpPr>
        <p:grpSpPr>
          <a:xfrm>
            <a:off x="6697861" y="2063694"/>
            <a:ext cx="609600" cy="609600"/>
            <a:chOff x="6690271" y="2286000"/>
            <a:chExt cx="609600" cy="609600"/>
          </a:xfrm>
        </p:grpSpPr>
        <p:pic>
          <p:nvPicPr>
            <p:cNvPr id="19" name="Image 17" descr="preencoded.png">
              <a:extLst>
                <a:ext uri="{FF2B5EF4-FFF2-40B4-BE49-F238E27FC236}">
                  <a16:creationId xmlns:a16="http://schemas.microsoft.com/office/drawing/2014/main" id="{44252428-7083-C7B6-6F7A-CB33D698A839}"/>
                </a:ext>
              </a:extLst>
            </p:cNvPr>
            <p:cNvPicPr>
              <a:picLocks noChangeAspect="1"/>
            </p:cNvPicPr>
            <p:nvPr/>
          </p:nvPicPr>
          <p:blipFill>
            <a:blip r:embed="rId13"/>
            <a:stretch>
              <a:fillRect/>
            </a:stretch>
          </p:blipFill>
          <p:spPr>
            <a:xfrm>
              <a:off x="6690271" y="2286000"/>
              <a:ext cx="609600" cy="609600"/>
            </a:xfrm>
            <a:prstGeom prst="rect">
              <a:avLst/>
            </a:prstGeom>
          </p:spPr>
        </p:pic>
        <p:pic>
          <p:nvPicPr>
            <p:cNvPr id="20" name="Image 18" descr="preencoded.png">
              <a:extLst>
                <a:ext uri="{FF2B5EF4-FFF2-40B4-BE49-F238E27FC236}">
                  <a16:creationId xmlns:a16="http://schemas.microsoft.com/office/drawing/2014/main" id="{1719B01E-9E19-EA7B-2258-A74A282ADD7A}"/>
                </a:ext>
              </a:extLst>
            </p:cNvPr>
            <p:cNvPicPr>
              <a:picLocks noChangeAspect="1"/>
            </p:cNvPicPr>
            <p:nvPr/>
          </p:nvPicPr>
          <p:blipFill>
            <a:blip r:embed="rId14"/>
            <a:stretch>
              <a:fillRect/>
            </a:stretch>
          </p:blipFill>
          <p:spPr>
            <a:xfrm>
              <a:off x="6852196" y="2438400"/>
              <a:ext cx="285750" cy="304800"/>
            </a:xfrm>
            <a:prstGeom prst="rect">
              <a:avLst/>
            </a:prstGeom>
          </p:spPr>
        </p:pic>
      </p:grpSp>
      <p:pic>
        <p:nvPicPr>
          <p:cNvPr id="21" name="Image 19" descr="preencoded.png">
            <a:extLst>
              <a:ext uri="{FF2B5EF4-FFF2-40B4-BE49-F238E27FC236}">
                <a16:creationId xmlns:a16="http://schemas.microsoft.com/office/drawing/2014/main" id="{669C6674-2727-D113-6CF5-AFA301AA5E52}"/>
              </a:ext>
            </a:extLst>
          </p:cNvPr>
          <p:cNvPicPr>
            <a:picLocks noChangeAspect="1"/>
          </p:cNvPicPr>
          <p:nvPr/>
        </p:nvPicPr>
        <p:blipFill>
          <a:blip r:embed="rId15"/>
          <a:stretch>
            <a:fillRect/>
          </a:stretch>
        </p:blipFill>
        <p:spPr>
          <a:xfrm>
            <a:off x="7995969" y="1751682"/>
            <a:ext cx="1676400" cy="2896518"/>
          </a:xfrm>
          <a:prstGeom prst="rect">
            <a:avLst/>
          </a:prstGeom>
        </p:spPr>
      </p:pic>
      <p:grpSp>
        <p:nvGrpSpPr>
          <p:cNvPr id="56" name="Group 55">
            <a:extLst>
              <a:ext uri="{FF2B5EF4-FFF2-40B4-BE49-F238E27FC236}">
                <a16:creationId xmlns:a16="http://schemas.microsoft.com/office/drawing/2014/main" id="{4C7F4000-652E-8EFB-1ECB-D70D2836427B}"/>
              </a:ext>
            </a:extLst>
          </p:cNvPr>
          <p:cNvGrpSpPr/>
          <p:nvPr/>
        </p:nvGrpSpPr>
        <p:grpSpPr>
          <a:xfrm>
            <a:off x="8488561" y="2063694"/>
            <a:ext cx="609600" cy="609600"/>
            <a:chOff x="8488561" y="2286000"/>
            <a:chExt cx="609600" cy="609600"/>
          </a:xfrm>
        </p:grpSpPr>
        <p:pic>
          <p:nvPicPr>
            <p:cNvPr id="22" name="Image 20" descr="preencoded.png">
              <a:extLst>
                <a:ext uri="{FF2B5EF4-FFF2-40B4-BE49-F238E27FC236}">
                  <a16:creationId xmlns:a16="http://schemas.microsoft.com/office/drawing/2014/main" id="{03D1A93E-5B29-17D2-D9BE-57E9CA827FF3}"/>
                </a:ext>
              </a:extLst>
            </p:cNvPr>
            <p:cNvPicPr>
              <a:picLocks noChangeAspect="1"/>
            </p:cNvPicPr>
            <p:nvPr/>
          </p:nvPicPr>
          <p:blipFill>
            <a:blip r:embed="rId16"/>
            <a:stretch>
              <a:fillRect/>
            </a:stretch>
          </p:blipFill>
          <p:spPr>
            <a:xfrm>
              <a:off x="8488561" y="2286000"/>
              <a:ext cx="609600" cy="609600"/>
            </a:xfrm>
            <a:prstGeom prst="rect">
              <a:avLst/>
            </a:prstGeom>
          </p:spPr>
        </p:pic>
        <p:pic>
          <p:nvPicPr>
            <p:cNvPr id="23" name="Image 21" descr="preencoded.png">
              <a:extLst>
                <a:ext uri="{FF2B5EF4-FFF2-40B4-BE49-F238E27FC236}">
                  <a16:creationId xmlns:a16="http://schemas.microsoft.com/office/drawing/2014/main" id="{EB3F8D56-F30F-AAB0-B214-95821C3B9128}"/>
                </a:ext>
              </a:extLst>
            </p:cNvPr>
            <p:cNvPicPr>
              <a:picLocks noChangeAspect="1"/>
            </p:cNvPicPr>
            <p:nvPr/>
          </p:nvPicPr>
          <p:blipFill>
            <a:blip r:embed="rId17"/>
            <a:stretch>
              <a:fillRect/>
            </a:stretch>
          </p:blipFill>
          <p:spPr>
            <a:xfrm>
              <a:off x="8679061" y="2438400"/>
              <a:ext cx="228600" cy="304800"/>
            </a:xfrm>
            <a:prstGeom prst="rect">
              <a:avLst/>
            </a:prstGeom>
          </p:spPr>
        </p:pic>
      </p:grpSp>
      <p:pic>
        <p:nvPicPr>
          <p:cNvPr id="24" name="Image 22" descr="preencoded.png">
            <a:extLst>
              <a:ext uri="{FF2B5EF4-FFF2-40B4-BE49-F238E27FC236}">
                <a16:creationId xmlns:a16="http://schemas.microsoft.com/office/drawing/2014/main" id="{A4B5ECAC-C100-1B5D-198C-3394FE0ACCF3}"/>
              </a:ext>
            </a:extLst>
          </p:cNvPr>
          <p:cNvPicPr>
            <a:picLocks noChangeAspect="1"/>
          </p:cNvPicPr>
          <p:nvPr/>
        </p:nvPicPr>
        <p:blipFill>
          <a:blip r:embed="rId18"/>
          <a:stretch>
            <a:fillRect/>
          </a:stretch>
        </p:blipFill>
        <p:spPr>
          <a:xfrm>
            <a:off x="9791700" y="1750649"/>
            <a:ext cx="1676400" cy="2896518"/>
          </a:xfrm>
          <a:prstGeom prst="rect">
            <a:avLst/>
          </a:prstGeom>
        </p:spPr>
      </p:pic>
      <p:grpSp>
        <p:nvGrpSpPr>
          <p:cNvPr id="57" name="Group 56">
            <a:extLst>
              <a:ext uri="{FF2B5EF4-FFF2-40B4-BE49-F238E27FC236}">
                <a16:creationId xmlns:a16="http://schemas.microsoft.com/office/drawing/2014/main" id="{B1A611B6-2AC4-4804-6BB5-B4F17533DD02}"/>
              </a:ext>
            </a:extLst>
          </p:cNvPr>
          <p:cNvGrpSpPr/>
          <p:nvPr/>
        </p:nvGrpSpPr>
        <p:grpSpPr>
          <a:xfrm>
            <a:off x="10325100" y="2063694"/>
            <a:ext cx="609600" cy="609600"/>
            <a:chOff x="10286851" y="2286000"/>
            <a:chExt cx="609600" cy="609600"/>
          </a:xfrm>
        </p:grpSpPr>
        <p:pic>
          <p:nvPicPr>
            <p:cNvPr id="25" name="Image 23" descr="preencoded.png">
              <a:extLst>
                <a:ext uri="{FF2B5EF4-FFF2-40B4-BE49-F238E27FC236}">
                  <a16:creationId xmlns:a16="http://schemas.microsoft.com/office/drawing/2014/main" id="{FCE5DCF9-0728-987B-7734-507356E6B9A6}"/>
                </a:ext>
              </a:extLst>
            </p:cNvPr>
            <p:cNvPicPr>
              <a:picLocks noChangeAspect="1"/>
            </p:cNvPicPr>
            <p:nvPr/>
          </p:nvPicPr>
          <p:blipFill>
            <a:blip r:embed="rId19"/>
            <a:stretch>
              <a:fillRect/>
            </a:stretch>
          </p:blipFill>
          <p:spPr>
            <a:xfrm>
              <a:off x="10286851" y="2286000"/>
              <a:ext cx="609600" cy="609600"/>
            </a:xfrm>
            <a:prstGeom prst="rect">
              <a:avLst/>
            </a:prstGeom>
          </p:spPr>
        </p:pic>
        <p:pic>
          <p:nvPicPr>
            <p:cNvPr id="26" name="Image 24" descr="preencoded.png">
              <a:extLst>
                <a:ext uri="{FF2B5EF4-FFF2-40B4-BE49-F238E27FC236}">
                  <a16:creationId xmlns:a16="http://schemas.microsoft.com/office/drawing/2014/main" id="{A51853B9-11AA-C8F4-C4A8-4A1CD1D53093}"/>
                </a:ext>
              </a:extLst>
            </p:cNvPr>
            <p:cNvPicPr>
              <a:picLocks noChangeAspect="1"/>
            </p:cNvPicPr>
            <p:nvPr/>
          </p:nvPicPr>
          <p:blipFill>
            <a:blip r:embed="rId20"/>
            <a:stretch>
              <a:fillRect/>
            </a:stretch>
          </p:blipFill>
          <p:spPr>
            <a:xfrm>
              <a:off x="10477351" y="2438400"/>
              <a:ext cx="228600" cy="304800"/>
            </a:xfrm>
            <a:prstGeom prst="rect">
              <a:avLst/>
            </a:prstGeom>
          </p:spPr>
        </p:pic>
      </p:grpSp>
      <p:sp>
        <p:nvSpPr>
          <p:cNvPr id="31" name="Text 2">
            <a:extLst>
              <a:ext uri="{FF2B5EF4-FFF2-40B4-BE49-F238E27FC236}">
                <a16:creationId xmlns:a16="http://schemas.microsoft.com/office/drawing/2014/main" id="{5688A5CA-990D-2226-0676-77C86D4DA309}"/>
              </a:ext>
            </a:extLst>
          </p:cNvPr>
          <p:cNvSpPr/>
          <p:nvPr/>
        </p:nvSpPr>
        <p:spPr>
          <a:xfrm>
            <a:off x="868680" y="3048000"/>
            <a:ext cx="1463040" cy="228600"/>
          </a:xfrm>
          <a:prstGeom prst="rect">
            <a:avLst/>
          </a:prstGeom>
          <a:noFill/>
          <a:ln/>
        </p:spPr>
        <p:txBody>
          <a:bodyPr vert="horz" wrap="square" lIns="0" tIns="0" rIns="0" bIns="0" rtlCol="0" anchor="t"/>
          <a:lstStyle/>
          <a:p>
            <a:pPr marL="0" indent="0" algn="ctr">
              <a:lnSpc>
                <a:spcPts val="1800"/>
              </a:lnSpc>
              <a:buNone/>
            </a:pPr>
            <a:r>
              <a:rPr lang="en-US" sz="1600" b="1" dirty="0">
                <a:solidFill>
                  <a:srgbClr val="FFFFFF"/>
                </a:solidFill>
                <a:latin typeface="Roboto" pitchFamily="34" charset="0"/>
                <a:ea typeface="Roboto" pitchFamily="34" charset="-122"/>
                <a:cs typeface="Roboto" pitchFamily="34" charset="-120"/>
              </a:rPr>
              <a:t>Introduction</a:t>
            </a:r>
            <a:endParaRPr lang="en-US" sz="1600" dirty="0"/>
          </a:p>
        </p:txBody>
      </p:sp>
      <p:sp>
        <p:nvSpPr>
          <p:cNvPr id="32" name="Text 3">
            <a:extLst>
              <a:ext uri="{FF2B5EF4-FFF2-40B4-BE49-F238E27FC236}">
                <a16:creationId xmlns:a16="http://schemas.microsoft.com/office/drawing/2014/main" id="{0F0D4F1B-8768-BA9C-D743-294C8A199E25}"/>
              </a:ext>
            </a:extLst>
          </p:cNvPr>
          <p:cNvSpPr/>
          <p:nvPr/>
        </p:nvSpPr>
        <p:spPr>
          <a:xfrm>
            <a:off x="990600" y="3543300"/>
            <a:ext cx="1219200" cy="527548"/>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Motivation, Objectives</a:t>
            </a:r>
            <a:endParaRPr lang="en-US" sz="1600" dirty="0"/>
          </a:p>
        </p:txBody>
      </p:sp>
      <p:sp>
        <p:nvSpPr>
          <p:cNvPr id="33" name="Text 4">
            <a:extLst>
              <a:ext uri="{FF2B5EF4-FFF2-40B4-BE49-F238E27FC236}">
                <a16:creationId xmlns:a16="http://schemas.microsoft.com/office/drawing/2014/main" id="{993CFBD0-3D39-43B8-E0AA-0C7C4F3985D3}"/>
              </a:ext>
            </a:extLst>
          </p:cNvPr>
          <p:cNvSpPr/>
          <p:nvPr/>
        </p:nvSpPr>
        <p:spPr>
          <a:xfrm>
            <a:off x="980750" y="4189852"/>
            <a:ext cx="1238900" cy="342900"/>
          </a:xfrm>
          <a:prstGeom prst="rect">
            <a:avLst/>
          </a:prstGeom>
          <a:noFill/>
          <a:ln/>
        </p:spPr>
        <p:txBody>
          <a:bodyPr vert="horz" wrap="square" lIns="0" tIns="0" rIns="0" bIns="0" rtlCol="0" anchor="t"/>
          <a:lstStyle/>
          <a:p>
            <a:pPr marL="0" indent="0" algn="ctr">
              <a:buNone/>
            </a:pPr>
            <a:r>
              <a:rPr lang="en-US" sz="1600" dirty="0">
                <a:solidFill>
                  <a:schemeClr val="accent3">
                    <a:lumMod val="75000"/>
                  </a:schemeClr>
                </a:solidFill>
                <a:latin typeface="Roboto" pitchFamily="34" charset="0"/>
                <a:ea typeface="Roboto" pitchFamily="34" charset="-122"/>
                <a:cs typeface="Roboto" pitchFamily="34" charset="-120"/>
              </a:rPr>
              <a:t>Slides 1-4</a:t>
            </a:r>
            <a:endParaRPr lang="en-US" sz="1600" dirty="0">
              <a:solidFill>
                <a:schemeClr val="accent3">
                  <a:lumMod val="75000"/>
                </a:schemeClr>
              </a:solidFill>
            </a:endParaRPr>
          </a:p>
        </p:txBody>
      </p:sp>
      <p:sp>
        <p:nvSpPr>
          <p:cNvPr id="34" name="Text 5">
            <a:extLst>
              <a:ext uri="{FF2B5EF4-FFF2-40B4-BE49-F238E27FC236}">
                <a16:creationId xmlns:a16="http://schemas.microsoft.com/office/drawing/2014/main" id="{AE4CBE23-8D25-6EE7-F265-CA4F9FFDC860}"/>
              </a:ext>
            </a:extLst>
          </p:cNvPr>
          <p:cNvSpPr/>
          <p:nvPr/>
        </p:nvSpPr>
        <p:spPr>
          <a:xfrm>
            <a:off x="2819400" y="2932667"/>
            <a:ext cx="1219200" cy="457200"/>
          </a:xfrm>
          <a:prstGeom prst="rect">
            <a:avLst/>
          </a:prstGeom>
          <a:noFill/>
          <a:ln/>
        </p:spPr>
        <p:txBody>
          <a:bodyPr vert="horz" wrap="square" lIns="0" tIns="0" rIns="0" bIns="0" rtlCol="0" anchor="t"/>
          <a:lstStyle/>
          <a:p>
            <a:pPr marL="0" indent="0" algn="ctr">
              <a:buNone/>
            </a:pPr>
            <a:r>
              <a:rPr lang="en-US" sz="1600" b="1" dirty="0">
                <a:solidFill>
                  <a:schemeClr val="accent2"/>
                </a:solidFill>
                <a:latin typeface="Roboto" pitchFamily="34" charset="0"/>
                <a:ea typeface="Roboto" pitchFamily="34" charset="-122"/>
                <a:cs typeface="Roboto" pitchFamily="34" charset="-120"/>
              </a:rPr>
              <a:t>Mechanical Design</a:t>
            </a:r>
            <a:endParaRPr lang="en-US" sz="1600" dirty="0">
              <a:solidFill>
                <a:schemeClr val="accent2"/>
              </a:solidFill>
            </a:endParaRPr>
          </a:p>
        </p:txBody>
      </p:sp>
      <p:sp>
        <p:nvSpPr>
          <p:cNvPr id="35" name="Text 6">
            <a:extLst>
              <a:ext uri="{FF2B5EF4-FFF2-40B4-BE49-F238E27FC236}">
                <a16:creationId xmlns:a16="http://schemas.microsoft.com/office/drawing/2014/main" id="{B13355F3-31FC-E282-A117-B411E2B71047}"/>
              </a:ext>
            </a:extLst>
          </p:cNvPr>
          <p:cNvSpPr/>
          <p:nvPr/>
        </p:nvSpPr>
        <p:spPr>
          <a:xfrm>
            <a:off x="2788890" y="3559824"/>
            <a:ext cx="1219200" cy="533401"/>
          </a:xfrm>
          <a:prstGeom prst="rect">
            <a:avLst/>
          </a:prstGeom>
          <a:noFill/>
          <a:ln/>
        </p:spPr>
        <p:txBody>
          <a:bodyPr vert="horz" wrap="square" lIns="0" tIns="0" rIns="0" bIns="0" rtlCol="0" anchor="t"/>
          <a:lstStyle/>
          <a:p>
            <a:pPr marL="0" indent="0" algn="ctr">
              <a:buNone/>
            </a:pPr>
            <a:r>
              <a:rPr lang="en-US" sz="1600" dirty="0">
                <a:solidFill>
                  <a:schemeClr val="accent2"/>
                </a:solidFill>
                <a:latin typeface="Roboto" pitchFamily="34" charset="0"/>
                <a:ea typeface="Roboto" pitchFamily="34" charset="-122"/>
                <a:cs typeface="Roboto" pitchFamily="34" charset="-120"/>
              </a:rPr>
              <a:t>Structure, Actuation</a:t>
            </a:r>
            <a:endParaRPr lang="en-US" sz="1600" dirty="0">
              <a:solidFill>
                <a:schemeClr val="accent2"/>
              </a:solidFill>
            </a:endParaRPr>
          </a:p>
        </p:txBody>
      </p:sp>
      <p:sp>
        <p:nvSpPr>
          <p:cNvPr id="36" name="Text 7">
            <a:extLst>
              <a:ext uri="{FF2B5EF4-FFF2-40B4-BE49-F238E27FC236}">
                <a16:creationId xmlns:a16="http://schemas.microsoft.com/office/drawing/2014/main" id="{6360210A-B185-1744-6F81-8613FD731848}"/>
              </a:ext>
            </a:extLst>
          </p:cNvPr>
          <p:cNvSpPr/>
          <p:nvPr/>
        </p:nvSpPr>
        <p:spPr>
          <a:xfrm>
            <a:off x="2666970" y="4189852"/>
            <a:ext cx="1463040" cy="266700"/>
          </a:xfrm>
          <a:prstGeom prst="rect">
            <a:avLst/>
          </a:prstGeom>
          <a:noFill/>
          <a:ln/>
        </p:spPr>
        <p:txBody>
          <a:bodyPr vert="horz" wrap="square" lIns="0" tIns="0" rIns="0" bIns="0" rtlCol="0" anchor="t"/>
          <a:lstStyle/>
          <a:p>
            <a:pPr marL="0" indent="0" algn="ctr">
              <a:buNone/>
            </a:pPr>
            <a:r>
              <a:rPr lang="en-US" sz="1600" dirty="0">
                <a:solidFill>
                  <a:schemeClr val="accent2"/>
                </a:solidFill>
                <a:latin typeface="Roboto" pitchFamily="34" charset="0"/>
                <a:ea typeface="Roboto" pitchFamily="34" charset="-122"/>
                <a:cs typeface="Roboto" pitchFamily="34" charset="-120"/>
              </a:rPr>
              <a:t>Slides 5-6</a:t>
            </a:r>
            <a:endParaRPr lang="en-US" sz="1600" dirty="0">
              <a:solidFill>
                <a:schemeClr val="accent2"/>
              </a:solidFill>
            </a:endParaRPr>
          </a:p>
        </p:txBody>
      </p:sp>
      <p:sp>
        <p:nvSpPr>
          <p:cNvPr id="37" name="Text 8">
            <a:extLst>
              <a:ext uri="{FF2B5EF4-FFF2-40B4-BE49-F238E27FC236}">
                <a16:creationId xmlns:a16="http://schemas.microsoft.com/office/drawing/2014/main" id="{A7584D98-0E9C-9AA1-9E23-EF6FF893825E}"/>
              </a:ext>
            </a:extLst>
          </p:cNvPr>
          <p:cNvSpPr/>
          <p:nvPr/>
        </p:nvSpPr>
        <p:spPr>
          <a:xfrm>
            <a:off x="4594771" y="2927004"/>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Kinematic &amp; Dynamic</a:t>
            </a:r>
            <a:endParaRPr lang="en-US" sz="1600" dirty="0"/>
          </a:p>
        </p:txBody>
      </p:sp>
      <p:sp>
        <p:nvSpPr>
          <p:cNvPr id="38" name="Text 9">
            <a:extLst>
              <a:ext uri="{FF2B5EF4-FFF2-40B4-BE49-F238E27FC236}">
                <a16:creationId xmlns:a16="http://schemas.microsoft.com/office/drawing/2014/main" id="{33445304-16F4-B87B-F2F4-D7809408A57E}"/>
              </a:ext>
            </a:extLst>
          </p:cNvPr>
          <p:cNvSpPr/>
          <p:nvPr/>
        </p:nvSpPr>
        <p:spPr>
          <a:xfrm>
            <a:off x="4404314" y="3543301"/>
            <a:ext cx="1584932" cy="571500"/>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FK/IK, </a:t>
            </a:r>
          </a:p>
          <a:p>
            <a:pPr marL="0" indent="0" algn="ctr">
              <a:buNone/>
            </a:pPr>
            <a:r>
              <a:rPr lang="en-US" sz="1600" dirty="0">
                <a:solidFill>
                  <a:srgbClr val="9CA3AF"/>
                </a:solidFill>
                <a:latin typeface="Roboto" pitchFamily="34" charset="0"/>
                <a:ea typeface="Roboto" pitchFamily="34" charset="-122"/>
                <a:cs typeface="Roboto" pitchFamily="34" charset="-120"/>
              </a:rPr>
              <a:t>Jacobian</a:t>
            </a:r>
            <a:endParaRPr lang="en-US" sz="1600" dirty="0"/>
          </a:p>
        </p:txBody>
      </p:sp>
      <p:sp>
        <p:nvSpPr>
          <p:cNvPr id="39" name="Text 10">
            <a:extLst>
              <a:ext uri="{FF2B5EF4-FFF2-40B4-BE49-F238E27FC236}">
                <a16:creationId xmlns:a16="http://schemas.microsoft.com/office/drawing/2014/main" id="{0B519136-0E12-9B36-7CCD-79458ECD7FF5}"/>
              </a:ext>
            </a:extLst>
          </p:cNvPr>
          <p:cNvSpPr/>
          <p:nvPr/>
        </p:nvSpPr>
        <p:spPr>
          <a:xfrm>
            <a:off x="4465260" y="4203635"/>
            <a:ext cx="1463040" cy="1524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7-12</a:t>
            </a:r>
            <a:endParaRPr lang="en-US" sz="1600" dirty="0"/>
          </a:p>
        </p:txBody>
      </p:sp>
      <p:sp>
        <p:nvSpPr>
          <p:cNvPr id="40" name="Text 11">
            <a:extLst>
              <a:ext uri="{FF2B5EF4-FFF2-40B4-BE49-F238E27FC236}">
                <a16:creationId xmlns:a16="http://schemas.microsoft.com/office/drawing/2014/main" id="{4190D835-082E-A3CB-5085-DA6529E1ECC1}"/>
              </a:ext>
            </a:extLst>
          </p:cNvPr>
          <p:cNvSpPr/>
          <p:nvPr/>
        </p:nvSpPr>
        <p:spPr>
          <a:xfrm>
            <a:off x="6394544" y="2923518"/>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Software &amp; Control</a:t>
            </a:r>
            <a:endParaRPr lang="en-US" sz="1600" dirty="0"/>
          </a:p>
        </p:txBody>
      </p:sp>
      <p:sp>
        <p:nvSpPr>
          <p:cNvPr id="41" name="Text 12">
            <a:extLst>
              <a:ext uri="{FF2B5EF4-FFF2-40B4-BE49-F238E27FC236}">
                <a16:creationId xmlns:a16="http://schemas.microsoft.com/office/drawing/2014/main" id="{FDED1C38-3505-25A1-23A0-66144AA90641}"/>
              </a:ext>
            </a:extLst>
          </p:cNvPr>
          <p:cNvSpPr/>
          <p:nvPr/>
        </p:nvSpPr>
        <p:spPr>
          <a:xfrm>
            <a:off x="6385471" y="3493921"/>
            <a:ext cx="1219200" cy="576928"/>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ROS2 System</a:t>
            </a:r>
            <a:endParaRPr lang="en-US" sz="1600" dirty="0"/>
          </a:p>
        </p:txBody>
      </p:sp>
      <p:sp>
        <p:nvSpPr>
          <p:cNvPr id="42" name="Text 13">
            <a:extLst>
              <a:ext uri="{FF2B5EF4-FFF2-40B4-BE49-F238E27FC236}">
                <a16:creationId xmlns:a16="http://schemas.microsoft.com/office/drawing/2014/main" id="{54933376-96A7-A8E4-C46E-E881E3BE2002}"/>
              </a:ext>
            </a:extLst>
          </p:cNvPr>
          <p:cNvSpPr/>
          <p:nvPr/>
        </p:nvSpPr>
        <p:spPr>
          <a:xfrm>
            <a:off x="6290310" y="4207562"/>
            <a:ext cx="1463040" cy="23128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13-15</a:t>
            </a:r>
            <a:endParaRPr lang="en-US" sz="1600" dirty="0"/>
          </a:p>
        </p:txBody>
      </p:sp>
      <p:sp>
        <p:nvSpPr>
          <p:cNvPr id="43" name="Text 14">
            <a:extLst>
              <a:ext uri="{FF2B5EF4-FFF2-40B4-BE49-F238E27FC236}">
                <a16:creationId xmlns:a16="http://schemas.microsoft.com/office/drawing/2014/main" id="{2894EEC7-C5F9-D5E5-62BD-D10D09CC7156}"/>
              </a:ext>
            </a:extLst>
          </p:cNvPr>
          <p:cNvSpPr/>
          <p:nvPr/>
        </p:nvSpPr>
        <p:spPr>
          <a:xfrm>
            <a:off x="8052666" y="2938133"/>
            <a:ext cx="1463040" cy="2286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Motion Planning</a:t>
            </a:r>
            <a:endParaRPr lang="en-US" sz="1600" dirty="0"/>
          </a:p>
        </p:txBody>
      </p:sp>
      <p:sp>
        <p:nvSpPr>
          <p:cNvPr id="44" name="Text 15">
            <a:extLst>
              <a:ext uri="{FF2B5EF4-FFF2-40B4-BE49-F238E27FC236}">
                <a16:creationId xmlns:a16="http://schemas.microsoft.com/office/drawing/2014/main" id="{FED8A1E7-ABE6-C8C6-329B-9186A9E2D7BA}"/>
              </a:ext>
            </a:extLst>
          </p:cNvPr>
          <p:cNvSpPr/>
          <p:nvPr/>
        </p:nvSpPr>
        <p:spPr>
          <a:xfrm>
            <a:off x="8174586" y="3504100"/>
            <a:ext cx="1219200" cy="556570"/>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Trajectory &amp; Execution</a:t>
            </a:r>
            <a:endParaRPr lang="en-US" sz="1600" dirty="0"/>
          </a:p>
        </p:txBody>
      </p:sp>
      <p:sp>
        <p:nvSpPr>
          <p:cNvPr id="45" name="Text 16">
            <a:extLst>
              <a:ext uri="{FF2B5EF4-FFF2-40B4-BE49-F238E27FC236}">
                <a16:creationId xmlns:a16="http://schemas.microsoft.com/office/drawing/2014/main" id="{3EB91751-B319-F596-2B90-63851D3D9656}"/>
              </a:ext>
            </a:extLst>
          </p:cNvPr>
          <p:cNvSpPr/>
          <p:nvPr/>
        </p:nvSpPr>
        <p:spPr>
          <a:xfrm>
            <a:off x="8061841" y="4207500"/>
            <a:ext cx="1463040" cy="2286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16-18</a:t>
            </a:r>
            <a:endParaRPr lang="en-US" sz="1600" dirty="0"/>
          </a:p>
        </p:txBody>
      </p:sp>
      <p:sp>
        <p:nvSpPr>
          <p:cNvPr id="46" name="Text 17">
            <a:extLst>
              <a:ext uri="{FF2B5EF4-FFF2-40B4-BE49-F238E27FC236}">
                <a16:creationId xmlns:a16="http://schemas.microsoft.com/office/drawing/2014/main" id="{D013E92E-4E51-BC1F-DC7C-3A9C5D197ABC}"/>
              </a:ext>
            </a:extLst>
          </p:cNvPr>
          <p:cNvSpPr/>
          <p:nvPr/>
        </p:nvSpPr>
        <p:spPr>
          <a:xfrm>
            <a:off x="9860280" y="2970308"/>
            <a:ext cx="1463040" cy="2286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Conclusion</a:t>
            </a:r>
            <a:endParaRPr lang="en-US" sz="1600" dirty="0"/>
          </a:p>
        </p:txBody>
      </p:sp>
      <p:sp>
        <p:nvSpPr>
          <p:cNvPr id="47" name="Text 18">
            <a:extLst>
              <a:ext uri="{FF2B5EF4-FFF2-40B4-BE49-F238E27FC236}">
                <a16:creationId xmlns:a16="http://schemas.microsoft.com/office/drawing/2014/main" id="{3E9B0D23-AFEF-F0D5-5A7F-9670ECDB5DA9}"/>
              </a:ext>
            </a:extLst>
          </p:cNvPr>
          <p:cNvSpPr/>
          <p:nvPr/>
        </p:nvSpPr>
        <p:spPr>
          <a:xfrm>
            <a:off x="10020300" y="3320245"/>
            <a:ext cx="1219200" cy="740425"/>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Challenges, Results, Future Work</a:t>
            </a:r>
            <a:endParaRPr lang="en-US" sz="1600" dirty="0"/>
          </a:p>
        </p:txBody>
      </p:sp>
      <p:sp>
        <p:nvSpPr>
          <p:cNvPr id="48" name="Text 19">
            <a:extLst>
              <a:ext uri="{FF2B5EF4-FFF2-40B4-BE49-F238E27FC236}">
                <a16:creationId xmlns:a16="http://schemas.microsoft.com/office/drawing/2014/main" id="{6A52826D-3ECB-8CDD-1388-A5EC101DA50C}"/>
              </a:ext>
            </a:extLst>
          </p:cNvPr>
          <p:cNvSpPr/>
          <p:nvPr/>
        </p:nvSpPr>
        <p:spPr>
          <a:xfrm>
            <a:off x="9898380" y="4207500"/>
            <a:ext cx="1463040" cy="2286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19-20</a:t>
            </a:r>
            <a:endParaRPr lang="en-US" sz="1600" dirty="0"/>
          </a:p>
        </p:txBody>
      </p:sp>
      <p:sp>
        <p:nvSpPr>
          <p:cNvPr id="7" name="Text 8">
            <a:extLst>
              <a:ext uri="{FF2B5EF4-FFF2-40B4-BE49-F238E27FC236}">
                <a16:creationId xmlns:a16="http://schemas.microsoft.com/office/drawing/2014/main" id="{10145CE7-1571-5EB3-ACB5-DAEB63ACD155}"/>
              </a:ext>
            </a:extLst>
          </p:cNvPr>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5 / 20</a:t>
            </a:r>
            <a:endParaRPr lang="en-US" sz="1050" dirty="0"/>
          </a:p>
        </p:txBody>
      </p:sp>
    </p:spTree>
    <p:extLst>
      <p:ext uri="{BB962C8B-B14F-4D97-AF65-F5344CB8AC3E}">
        <p14:creationId xmlns:p14="http://schemas.microsoft.com/office/powerpoint/2010/main" val="7384926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1" name="Image 0" descr="preencoded.png">
            <a:extLst>
              <a:ext uri="{FF2B5EF4-FFF2-40B4-BE49-F238E27FC236}">
                <a16:creationId xmlns:a16="http://schemas.microsoft.com/office/drawing/2014/main" id="{7AD6238C-5319-0531-FA30-82EAB84C932C}"/>
              </a:ext>
            </a:extLst>
          </p:cNvPr>
          <p:cNvPicPr>
            <a:picLocks noChangeAspect="1"/>
          </p:cNvPicPr>
          <p:nvPr/>
        </p:nvPicPr>
        <p:blipFill>
          <a:blip r:embed="rId3"/>
          <a:stretch>
            <a:fillRect/>
          </a:stretch>
        </p:blipFill>
        <p:spPr>
          <a:xfrm>
            <a:off x="0" y="0"/>
            <a:ext cx="12192000" cy="6858000"/>
          </a:xfrm>
          <a:prstGeom prst="rect">
            <a:avLst/>
          </a:prstGeom>
        </p:spPr>
      </p:pic>
      <p:pic>
        <p:nvPicPr>
          <p:cNvPr id="17" name="Image 15" descr="preencoded.png"/>
          <p:cNvPicPr>
            <a:picLocks/>
          </p:cNvPicPr>
          <p:nvPr/>
        </p:nvPicPr>
        <p:blipFill>
          <a:blip r:embed="rId4"/>
          <a:stretch>
            <a:fillRect/>
          </a:stretch>
        </p:blipFill>
        <p:spPr>
          <a:xfrm>
            <a:off x="5807645" y="304800"/>
            <a:ext cx="6071935" cy="4580814"/>
          </a:xfrm>
          <a:prstGeom prst="rect">
            <a:avLst/>
          </a:prstGeom>
        </p:spPr>
      </p:pic>
      <p:sp>
        <p:nvSpPr>
          <p:cNvPr id="33" name="Text 3"/>
          <p:cNvSpPr/>
          <p:nvPr/>
        </p:nvSpPr>
        <p:spPr>
          <a:xfrm>
            <a:off x="6442195" y="392498"/>
            <a:ext cx="3223200" cy="371043"/>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五軸機器手臂關節功能定義</a:t>
            </a:r>
            <a:endParaRPr lang="en-US" sz="2000" dirty="0"/>
          </a:p>
        </p:txBody>
      </p:sp>
      <p:graphicFrame>
        <p:nvGraphicFramePr>
          <p:cNvPr id="70" name="Table 69">
            <a:extLst>
              <a:ext uri="{FF2B5EF4-FFF2-40B4-BE49-F238E27FC236}">
                <a16:creationId xmlns:a16="http://schemas.microsoft.com/office/drawing/2014/main" id="{767798FA-75C9-D82F-A6A2-D3F0C39A06F5}"/>
              </a:ext>
            </a:extLst>
          </p:cNvPr>
          <p:cNvGraphicFramePr>
            <a:graphicFrameLocks noGrp="1"/>
          </p:cNvGraphicFramePr>
          <p:nvPr>
            <p:extLst>
              <p:ext uri="{D42A27DB-BD31-4B8C-83A1-F6EECF244321}">
                <p14:modId xmlns:p14="http://schemas.microsoft.com/office/powerpoint/2010/main" val="3195613095"/>
              </p:ext>
            </p:extLst>
          </p:nvPr>
        </p:nvGraphicFramePr>
        <p:xfrm>
          <a:off x="5985435" y="828515"/>
          <a:ext cx="5760720" cy="3855760"/>
        </p:xfrm>
        <a:graphic>
          <a:graphicData uri="http://schemas.openxmlformats.org/drawingml/2006/table">
            <a:tbl>
              <a:tblPr firstRow="1" bandRow="1">
                <a:tableStyleId>{5C22544A-7EE6-4342-B048-85BDC9FD1C3A}</a:tableStyleId>
              </a:tblPr>
              <a:tblGrid>
                <a:gridCol w="1013709">
                  <a:extLst>
                    <a:ext uri="{9D8B030D-6E8A-4147-A177-3AD203B41FA5}">
                      <a16:colId xmlns:a16="http://schemas.microsoft.com/office/drawing/2014/main" val="442992314"/>
                    </a:ext>
                  </a:extLst>
                </a:gridCol>
                <a:gridCol w="1137150">
                  <a:extLst>
                    <a:ext uri="{9D8B030D-6E8A-4147-A177-3AD203B41FA5}">
                      <a16:colId xmlns:a16="http://schemas.microsoft.com/office/drawing/2014/main" val="2294554652"/>
                    </a:ext>
                  </a:extLst>
                </a:gridCol>
                <a:gridCol w="1063690">
                  <a:extLst>
                    <a:ext uri="{9D8B030D-6E8A-4147-A177-3AD203B41FA5}">
                      <a16:colId xmlns:a16="http://schemas.microsoft.com/office/drawing/2014/main" val="280029921"/>
                    </a:ext>
                  </a:extLst>
                </a:gridCol>
                <a:gridCol w="2546171">
                  <a:extLst>
                    <a:ext uri="{9D8B030D-6E8A-4147-A177-3AD203B41FA5}">
                      <a16:colId xmlns:a16="http://schemas.microsoft.com/office/drawing/2014/main" val="2441415488"/>
                    </a:ext>
                  </a:extLst>
                </a:gridCol>
              </a:tblGrid>
              <a:tr h="602801">
                <a:tc>
                  <a:txBody>
                    <a:bodyPr/>
                    <a:lstStyle/>
                    <a:p>
                      <a:pPr algn="ctr"/>
                      <a:r>
                        <a:rPr lang="en-US" sz="1600" b="1" dirty="0">
                          <a:latin typeface="+mn-lt"/>
                        </a:rPr>
                        <a:t>關節編號</a:t>
                      </a:r>
                      <a:endParaRPr lang="en-TW" sz="1600" b="1" dirty="0">
                        <a:latin typeface="+mn-lt"/>
                      </a:endParaRPr>
                    </a:p>
                  </a:txBody>
                  <a:tcPr anchor="ctr">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600" b="1" dirty="0">
                          <a:latin typeface="+mn-lt"/>
                        </a:rPr>
                        <a:t>關節名稱</a:t>
                      </a:r>
                      <a:endParaRPr lang="en-TW" sz="1600" b="1" dirty="0">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TW" sz="1600" b="1" dirty="0">
                          <a:latin typeface="+mn-lt"/>
                        </a:rPr>
                        <a:t>關節類型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TW" sz="1600" b="1" dirty="0">
                          <a:latin typeface="+mn-lt"/>
                        </a:rPr>
                        <a:t>功能描述</a:t>
                      </a:r>
                    </a:p>
                  </a:txBody>
                  <a:tcPr anchor="ctr">
                    <a:lnL w="12700" cap="flat" cmpd="sng" algn="ctr">
                      <a:solidFill>
                        <a:schemeClr val="bg1"/>
                      </a:solidFill>
                      <a:prstDash val="solid"/>
                      <a:round/>
                      <a:headEnd type="none" w="med" len="med"/>
                      <a:tailEnd type="none" w="med" len="med"/>
                    </a:lnL>
                    <a:solidFill>
                      <a:schemeClr val="tx2">
                        <a:lumMod val="75000"/>
                      </a:schemeClr>
                    </a:solidFill>
                  </a:tcPr>
                </a:tc>
                <a:extLst>
                  <a:ext uri="{0D108BD9-81ED-4DB2-BD59-A6C34878D82A}">
                    <a16:rowId xmlns:a16="http://schemas.microsoft.com/office/drawing/2014/main" val="2134687871"/>
                  </a:ext>
                </a:extLst>
              </a:tr>
              <a:tr h="841755">
                <a:tc>
                  <a:txBody>
                    <a:bodyPr/>
                    <a:lstStyle/>
                    <a:p>
                      <a:pPr algn="ctr"/>
                      <a:r>
                        <a:rPr lang="en-TW" sz="1400" b="1" dirty="0">
                          <a:solidFill>
                            <a:schemeClr val="bg1"/>
                          </a:solidFill>
                          <a:latin typeface=""/>
                        </a:rPr>
                        <a:t>Joint 1</a:t>
                      </a:r>
                    </a:p>
                  </a:txBody>
                  <a:tcPr anchor="ctr">
                    <a:noFill/>
                  </a:tcPr>
                </a:tc>
                <a:tc>
                  <a:txBody>
                    <a:bodyPr/>
                    <a:lstStyle/>
                    <a:p>
                      <a:pPr algn="ctr"/>
                      <a:r>
                        <a:rPr lang="en-TW" sz="1400" b="1" dirty="0">
                          <a:solidFill>
                            <a:schemeClr val="bg1"/>
                          </a:solidFill>
                          <a:latin typeface=""/>
                        </a:rPr>
                        <a:t>Base</a:t>
                      </a:r>
                    </a:p>
                  </a:txBody>
                  <a:tcPr anchor="ctr">
                    <a:noFill/>
                  </a:tcPr>
                </a:tc>
                <a:tc rowSpan="5">
                  <a:txBody>
                    <a:bodyPr/>
                    <a:lstStyle/>
                    <a:p>
                      <a:pPr algn="ctr"/>
                      <a:r>
                        <a:rPr lang="en-TW" sz="1400" b="1" dirty="0">
                          <a:solidFill>
                            <a:schemeClr val="bg1"/>
                          </a:solidFill>
                          <a:latin typeface=""/>
                        </a:rPr>
                        <a:t>Revolute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控制手臂在水平面的整體旋轉</a:t>
                      </a:r>
                      <a:endParaRPr lang="en-US" sz="1400" b="1" dirty="0">
                        <a:latin typeface=""/>
                      </a:endParaRPr>
                    </a:p>
                  </a:txBody>
                  <a:tcPr anchor="ctr">
                    <a:noFill/>
                  </a:tcPr>
                </a:tc>
                <a:extLst>
                  <a:ext uri="{0D108BD9-81ED-4DB2-BD59-A6C34878D82A}">
                    <a16:rowId xmlns:a16="http://schemas.microsoft.com/office/drawing/2014/main" val="3858247283"/>
                  </a:ext>
                </a:extLst>
              </a:tr>
              <a:tr h="602801">
                <a:tc>
                  <a:txBody>
                    <a:bodyPr/>
                    <a:lstStyle/>
                    <a:p>
                      <a:pPr algn="ctr"/>
                      <a:r>
                        <a:rPr lang="en-TW" sz="1400" b="1" dirty="0">
                          <a:solidFill>
                            <a:schemeClr val="bg1"/>
                          </a:solidFill>
                          <a:latin typeface=""/>
                        </a:rPr>
                        <a:t>Joint 2</a:t>
                      </a:r>
                    </a:p>
                  </a:txBody>
                  <a:tcPr anchor="ctr">
                    <a:noFill/>
                  </a:tcPr>
                </a:tc>
                <a:tc>
                  <a:txBody>
                    <a:bodyPr/>
                    <a:lstStyle/>
                    <a:p>
                      <a:pPr algn="ctr"/>
                      <a:r>
                        <a:rPr lang="en-TW" sz="1400" b="1" dirty="0">
                          <a:solidFill>
                            <a:schemeClr val="bg1"/>
                          </a:solidFill>
                          <a:latin typeface=""/>
                        </a:rPr>
                        <a:t>Shoulder</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控制手臂主臂的抬升與下降</a:t>
                      </a:r>
                      <a:endParaRPr lang="en-US" sz="1400" b="1" dirty="0">
                        <a:latin typeface=""/>
                      </a:endParaRPr>
                    </a:p>
                  </a:txBody>
                  <a:tcPr anchor="ctr">
                    <a:noFill/>
                  </a:tcPr>
                </a:tc>
                <a:extLst>
                  <a:ext uri="{0D108BD9-81ED-4DB2-BD59-A6C34878D82A}">
                    <a16:rowId xmlns:a16="http://schemas.microsoft.com/office/drawing/2014/main" val="4013637569"/>
                  </a:ext>
                </a:extLst>
              </a:tr>
              <a:tr h="602801">
                <a:tc>
                  <a:txBody>
                    <a:bodyPr/>
                    <a:lstStyle/>
                    <a:p>
                      <a:pPr algn="ctr"/>
                      <a:r>
                        <a:rPr lang="en-TW" sz="1400" b="1" dirty="0">
                          <a:solidFill>
                            <a:schemeClr val="bg1"/>
                          </a:solidFill>
                          <a:latin typeface=""/>
                        </a:rPr>
                        <a:t>Joint 3</a:t>
                      </a:r>
                    </a:p>
                  </a:txBody>
                  <a:tcPr anchor="ctr">
                    <a:noFill/>
                  </a:tcPr>
                </a:tc>
                <a:tc>
                  <a:txBody>
                    <a:bodyPr/>
                    <a:lstStyle/>
                    <a:p>
                      <a:pPr algn="ctr"/>
                      <a:r>
                        <a:rPr lang="en-TW" sz="1400" b="1" dirty="0">
                          <a:solidFill>
                            <a:schemeClr val="bg1"/>
                          </a:solidFill>
                          <a:latin typeface=""/>
                        </a:rPr>
                        <a:t>Elbow</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控制手臂前臂的彎曲與伸展</a:t>
                      </a:r>
                      <a:endParaRPr lang="en-US" sz="1400" b="1" dirty="0">
                        <a:latin typeface=""/>
                      </a:endParaRPr>
                    </a:p>
                  </a:txBody>
                  <a:tcPr anchor="ctr">
                    <a:noFill/>
                  </a:tcPr>
                </a:tc>
                <a:extLst>
                  <a:ext uri="{0D108BD9-81ED-4DB2-BD59-A6C34878D82A}">
                    <a16:rowId xmlns:a16="http://schemas.microsoft.com/office/drawing/2014/main" val="3892019169"/>
                  </a:ext>
                </a:extLst>
              </a:tr>
              <a:tr h="602801">
                <a:tc>
                  <a:txBody>
                    <a:bodyPr/>
                    <a:lstStyle/>
                    <a:p>
                      <a:pPr algn="ctr"/>
                      <a:r>
                        <a:rPr lang="en-TW" sz="1400" b="1" dirty="0">
                          <a:solidFill>
                            <a:schemeClr val="bg1"/>
                          </a:solidFill>
                          <a:latin typeface=""/>
                        </a:rPr>
                        <a:t>Joint 4</a:t>
                      </a:r>
                    </a:p>
                  </a:txBody>
                  <a:tcPr anchor="ctr">
                    <a:noFill/>
                  </a:tcPr>
                </a:tc>
                <a:tc>
                  <a:txBody>
                    <a:bodyPr/>
                    <a:lstStyle/>
                    <a:p>
                      <a:pPr algn="ctr"/>
                      <a:r>
                        <a:rPr lang="en-TW" sz="1400" b="1" dirty="0">
                          <a:solidFill>
                            <a:schemeClr val="bg1"/>
                          </a:solidFill>
                          <a:latin typeface=""/>
                        </a:rPr>
                        <a:t>Wrist Roll</a:t>
                      </a:r>
                    </a:p>
                  </a:txBody>
                  <a:tcPr anchor="ctr">
                    <a:noFill/>
                  </a:tcPr>
                </a:tc>
                <a:tc vMerge="1">
                  <a:txBody>
                    <a:bodyPr/>
                    <a:lstStyle/>
                    <a:p>
                      <a:pPr algn="ctr"/>
                      <a:endParaRPr lang="en-TW" sz="1600" dirty="0">
                        <a:solidFill>
                          <a:schemeClr val="bg1"/>
                        </a:solidFill>
                      </a:endParaRPr>
                    </a:p>
                  </a:txBody>
                  <a:tcPr anchor="ctr">
                    <a:noFill/>
                  </a:tcPr>
                </a:tc>
                <a:tc>
                  <a:txBody>
                    <a:bodyPr/>
                    <a:lstStyle/>
                    <a:p>
                      <a:pPr algn="ctr"/>
                      <a:r>
                        <a:rPr lang="en-US" sz="1400" b="1" dirty="0">
                          <a:solidFill>
                            <a:srgbClr val="D1D5DB"/>
                          </a:solidFill>
                          <a:latin typeface=""/>
                          <a:ea typeface="Roboto" pitchFamily="34" charset="-122"/>
                          <a:cs typeface="Roboto" pitchFamily="34" charset="-120"/>
                        </a:rPr>
                        <a:t>控制腕部的上下擺動</a:t>
                      </a:r>
                      <a:endParaRPr lang="en-TW" sz="1400" b="1" dirty="0">
                        <a:solidFill>
                          <a:schemeClr val="bg1"/>
                        </a:solidFill>
                        <a:latin typeface=""/>
                      </a:endParaRPr>
                    </a:p>
                  </a:txBody>
                  <a:tcPr anchor="ctr">
                    <a:noFill/>
                  </a:tcPr>
                </a:tc>
                <a:extLst>
                  <a:ext uri="{0D108BD9-81ED-4DB2-BD59-A6C34878D82A}">
                    <a16:rowId xmlns:a16="http://schemas.microsoft.com/office/drawing/2014/main" val="1298762733"/>
                  </a:ext>
                </a:extLst>
              </a:tr>
              <a:tr h="602801">
                <a:tc>
                  <a:txBody>
                    <a:bodyPr/>
                    <a:lstStyle/>
                    <a:p>
                      <a:pPr algn="ctr"/>
                      <a:r>
                        <a:rPr lang="en-TW" sz="1400" b="1" dirty="0">
                          <a:solidFill>
                            <a:schemeClr val="bg1"/>
                          </a:solidFill>
                          <a:latin typeface=""/>
                        </a:rPr>
                        <a:t>Joint 5</a:t>
                      </a:r>
                    </a:p>
                  </a:txBody>
                  <a:tcPr anchor="ctr">
                    <a:noFill/>
                  </a:tcPr>
                </a:tc>
                <a:tc>
                  <a:txBody>
                    <a:bodyPr/>
                    <a:lstStyle/>
                    <a:p>
                      <a:pPr algn="ctr"/>
                      <a:r>
                        <a:rPr lang="en-TW" sz="1400" b="1" dirty="0">
                          <a:solidFill>
                            <a:schemeClr val="bg1"/>
                          </a:solidFill>
                          <a:latin typeface=""/>
                        </a:rPr>
                        <a:t>Wrist Pitch</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控制腕部的自身旋轉</a:t>
                      </a:r>
                      <a:endParaRPr lang="en-US" sz="1400" b="1" dirty="0">
                        <a:latin typeface=""/>
                      </a:endParaRPr>
                    </a:p>
                  </a:txBody>
                  <a:tcPr anchor="ctr">
                    <a:noFill/>
                  </a:tcPr>
                </a:tc>
                <a:extLst>
                  <a:ext uri="{0D108BD9-81ED-4DB2-BD59-A6C34878D82A}">
                    <a16:rowId xmlns:a16="http://schemas.microsoft.com/office/drawing/2014/main" val="2728776606"/>
                  </a:ext>
                </a:extLst>
              </a:tr>
            </a:tbl>
          </a:graphicData>
        </a:graphic>
      </p:graphicFrame>
      <p:pic>
        <p:nvPicPr>
          <p:cNvPr id="16" name="Image 14" descr="preencoded.png"/>
          <p:cNvPicPr>
            <a:picLocks noChangeAspect="1"/>
          </p:cNvPicPr>
          <p:nvPr/>
        </p:nvPicPr>
        <p:blipFill>
          <a:blip r:embed="rId5"/>
          <a:stretch>
            <a:fillRect/>
          </a:stretch>
        </p:blipFill>
        <p:spPr>
          <a:xfrm>
            <a:off x="6145765" y="477916"/>
            <a:ext cx="190500" cy="190500"/>
          </a:xfrm>
          <a:prstGeom prst="rect">
            <a:avLst/>
          </a:prstGeom>
        </p:spPr>
      </p:pic>
      <p:grpSp>
        <p:nvGrpSpPr>
          <p:cNvPr id="71" name="Group 70">
            <a:extLst>
              <a:ext uri="{FF2B5EF4-FFF2-40B4-BE49-F238E27FC236}">
                <a16:creationId xmlns:a16="http://schemas.microsoft.com/office/drawing/2014/main" id="{55D62A83-4CF5-7AAB-4023-162965531394}"/>
              </a:ext>
            </a:extLst>
          </p:cNvPr>
          <p:cNvGrpSpPr/>
          <p:nvPr/>
        </p:nvGrpSpPr>
        <p:grpSpPr>
          <a:xfrm>
            <a:off x="8519612" y="3317097"/>
            <a:ext cx="324000" cy="324000"/>
            <a:chOff x="8441347" y="3458528"/>
            <a:chExt cx="324000" cy="324000"/>
          </a:xfrm>
        </p:grpSpPr>
        <p:sp>
          <p:nvSpPr>
            <p:cNvPr id="62" name="Oval 61">
              <a:extLst>
                <a:ext uri="{FF2B5EF4-FFF2-40B4-BE49-F238E27FC236}">
                  <a16:creationId xmlns:a16="http://schemas.microsoft.com/office/drawing/2014/main" id="{7C27201C-AC8A-9180-2B7D-4B786B2576F1}"/>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6" name="Image 4" descr="preencoded.png"/>
            <p:cNvPicPr>
              <a:picLocks noChangeAspect="1"/>
            </p:cNvPicPr>
            <p:nvPr/>
          </p:nvPicPr>
          <p:blipFill>
            <a:blip r:embed="rId6"/>
            <a:stretch>
              <a:fillRect/>
            </a:stretch>
          </p:blipFill>
          <p:spPr>
            <a:xfrm>
              <a:off x="8521194" y="3520364"/>
              <a:ext cx="164306" cy="219075"/>
            </a:xfrm>
            <a:prstGeom prst="rect">
              <a:avLst/>
            </a:prstGeom>
          </p:spPr>
        </p:pic>
      </p:grpSp>
      <p:grpSp>
        <p:nvGrpSpPr>
          <p:cNvPr id="69" name="Group 68">
            <a:extLst>
              <a:ext uri="{FF2B5EF4-FFF2-40B4-BE49-F238E27FC236}">
                <a16:creationId xmlns:a16="http://schemas.microsoft.com/office/drawing/2014/main" id="{71E74A84-B64D-18BC-9F47-726302AA53F9}"/>
              </a:ext>
            </a:extLst>
          </p:cNvPr>
          <p:cNvGrpSpPr/>
          <p:nvPr/>
        </p:nvGrpSpPr>
        <p:grpSpPr>
          <a:xfrm>
            <a:off x="609600" y="304800"/>
            <a:ext cx="3471746" cy="495300"/>
            <a:chOff x="609600" y="304800"/>
            <a:chExt cx="3471746" cy="495300"/>
          </a:xfrm>
        </p:grpSpPr>
        <p:pic>
          <p:nvPicPr>
            <p:cNvPr id="3" name="Image 1" descr="preencoded.png"/>
            <p:cNvPicPr>
              <a:picLocks noChangeAspect="1"/>
            </p:cNvPicPr>
            <p:nvPr/>
          </p:nvPicPr>
          <p:blipFill>
            <a:blip r:embed="rId7"/>
            <a:stretch>
              <a:fillRect/>
            </a:stretch>
          </p:blipFill>
          <p:spPr>
            <a:xfrm>
              <a:off x="609600" y="762000"/>
              <a:ext cx="914400" cy="38100"/>
            </a:xfrm>
            <a:prstGeom prst="rect">
              <a:avLst/>
            </a:prstGeom>
          </p:spPr>
        </p:pic>
        <p:sp>
          <p:nvSpPr>
            <p:cNvPr id="30" name="Text 0"/>
            <p:cNvSpPr/>
            <p:nvPr/>
          </p:nvSpPr>
          <p:spPr>
            <a:xfrm>
              <a:off x="609600" y="304800"/>
              <a:ext cx="3471746"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機器手臂機構總覽</a:t>
              </a:r>
              <a:endParaRPr lang="en-US" sz="2800" dirty="0"/>
            </a:p>
          </p:txBody>
        </p:sp>
      </p:grpSp>
      <p:grpSp>
        <p:nvGrpSpPr>
          <p:cNvPr id="68" name="Group 67">
            <a:extLst>
              <a:ext uri="{FF2B5EF4-FFF2-40B4-BE49-F238E27FC236}">
                <a16:creationId xmlns:a16="http://schemas.microsoft.com/office/drawing/2014/main" id="{9B3E7615-B8B4-F585-7BCF-F017EA495B6C}"/>
              </a:ext>
            </a:extLst>
          </p:cNvPr>
          <p:cNvGrpSpPr/>
          <p:nvPr/>
        </p:nvGrpSpPr>
        <p:grpSpPr>
          <a:xfrm>
            <a:off x="6400799" y="4987616"/>
            <a:ext cx="5512110" cy="1362075"/>
            <a:chOff x="6203640" y="5205063"/>
            <a:chExt cx="5512110" cy="1362075"/>
          </a:xfrm>
        </p:grpSpPr>
        <p:pic>
          <p:nvPicPr>
            <p:cNvPr id="28" name="Image 26" descr="preencoded.png"/>
            <p:cNvPicPr>
              <a:picLocks/>
            </p:cNvPicPr>
            <p:nvPr/>
          </p:nvPicPr>
          <p:blipFill>
            <a:blip r:embed="rId8"/>
            <a:stretch>
              <a:fillRect/>
            </a:stretch>
          </p:blipFill>
          <p:spPr>
            <a:xfrm>
              <a:off x="6203640" y="5205063"/>
              <a:ext cx="5512110" cy="1362075"/>
            </a:xfrm>
            <a:prstGeom prst="rect">
              <a:avLst/>
            </a:prstGeom>
          </p:spPr>
        </p:pic>
        <p:pic>
          <p:nvPicPr>
            <p:cNvPr id="29" name="Image 27" descr="preencoded.png"/>
            <p:cNvPicPr>
              <a:picLocks noChangeAspect="1"/>
            </p:cNvPicPr>
            <p:nvPr/>
          </p:nvPicPr>
          <p:blipFill>
            <a:blip r:embed="rId9"/>
            <a:stretch>
              <a:fillRect/>
            </a:stretch>
          </p:blipFill>
          <p:spPr>
            <a:xfrm>
              <a:off x="6350296" y="5374887"/>
              <a:ext cx="171450" cy="171450"/>
            </a:xfrm>
            <a:prstGeom prst="rect">
              <a:avLst/>
            </a:prstGeom>
          </p:spPr>
        </p:pic>
        <p:sp>
          <p:nvSpPr>
            <p:cNvPr id="58" name="Text 28"/>
            <p:cNvSpPr/>
            <p:nvPr/>
          </p:nvSpPr>
          <p:spPr>
            <a:xfrm>
              <a:off x="6597946" y="5336787"/>
              <a:ext cx="2280889" cy="252065"/>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 機器手臂座標系</a:t>
              </a:r>
              <a:endParaRPr lang="en-US" sz="2000" dirty="0"/>
            </a:p>
          </p:txBody>
        </p:sp>
        <p:sp>
          <p:nvSpPr>
            <p:cNvPr id="59" name="Text 29"/>
            <p:cNvSpPr/>
            <p:nvPr/>
          </p:nvSpPr>
          <p:spPr>
            <a:xfrm>
              <a:off x="6350296" y="5651114"/>
              <a:ext cx="4950677" cy="745507"/>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每個關節都有一個對應的旋轉軸，通過控制各關節的旋轉，可以精確地定位末端效應器在三維空間中的位置和姿態。</a:t>
              </a:r>
              <a:endParaRPr lang="en-US" sz="1600" b="1" dirty="0"/>
            </a:p>
          </p:txBody>
        </p:sp>
      </p:grpSp>
      <p:sp>
        <p:nvSpPr>
          <p:cNvPr id="60" name="Text 3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5 / 20</a:t>
            </a:r>
            <a:endParaRPr lang="en-US" sz="1050" dirty="0"/>
          </a:p>
        </p:txBody>
      </p:sp>
      <p:pic>
        <p:nvPicPr>
          <p:cNvPr id="65" name="Picture 64" descr="A robot with wires and cables&#10;&#10;AI-generated content may be incorrect.">
            <a:extLst>
              <a:ext uri="{FF2B5EF4-FFF2-40B4-BE49-F238E27FC236}">
                <a16:creationId xmlns:a16="http://schemas.microsoft.com/office/drawing/2014/main" id="{F762AC7A-A5EF-71EC-5F16-CA748EBE8E52}"/>
              </a:ext>
            </a:extLst>
          </p:cNvPr>
          <p:cNvPicPr>
            <a:picLocks noChangeAspect="1"/>
          </p:cNvPicPr>
          <p:nvPr/>
        </p:nvPicPr>
        <p:blipFill>
          <a:blip r:embed="rId10"/>
          <a:srcRect l="7280" t="1743"/>
          <a:stretch>
            <a:fillRect/>
          </a:stretch>
        </p:blipFill>
        <p:spPr>
          <a:xfrm>
            <a:off x="549097" y="931823"/>
            <a:ext cx="4972097" cy="3952645"/>
          </a:xfrm>
          <a:prstGeom prst="rect">
            <a:avLst/>
          </a:prstGeom>
        </p:spPr>
      </p:pic>
      <p:grpSp>
        <p:nvGrpSpPr>
          <p:cNvPr id="72" name="Group 71">
            <a:extLst>
              <a:ext uri="{FF2B5EF4-FFF2-40B4-BE49-F238E27FC236}">
                <a16:creationId xmlns:a16="http://schemas.microsoft.com/office/drawing/2014/main" id="{EFF94A60-FB73-1724-D650-1461B471C7B0}"/>
              </a:ext>
            </a:extLst>
          </p:cNvPr>
          <p:cNvGrpSpPr/>
          <p:nvPr/>
        </p:nvGrpSpPr>
        <p:grpSpPr>
          <a:xfrm>
            <a:off x="279091" y="4987616"/>
            <a:ext cx="5866674" cy="1362075"/>
            <a:chOff x="279091" y="4987616"/>
            <a:chExt cx="5866674" cy="1362075"/>
          </a:xfrm>
        </p:grpSpPr>
        <p:grpSp>
          <p:nvGrpSpPr>
            <p:cNvPr id="66" name="Group 65">
              <a:extLst>
                <a:ext uri="{FF2B5EF4-FFF2-40B4-BE49-F238E27FC236}">
                  <a16:creationId xmlns:a16="http://schemas.microsoft.com/office/drawing/2014/main" id="{2D8DF61B-7492-7D0A-3CF3-8DB96060AE1A}"/>
                </a:ext>
              </a:extLst>
            </p:cNvPr>
            <p:cNvGrpSpPr/>
            <p:nvPr/>
          </p:nvGrpSpPr>
          <p:grpSpPr>
            <a:xfrm>
              <a:off x="279091" y="4987616"/>
              <a:ext cx="5866674" cy="1362075"/>
              <a:chOff x="609600" y="4810124"/>
              <a:chExt cx="5947369" cy="1362075"/>
            </a:xfrm>
          </p:grpSpPr>
          <p:pic>
            <p:nvPicPr>
              <p:cNvPr id="15" name="Image 13" descr="preencoded.png"/>
              <p:cNvPicPr>
                <a:picLocks/>
              </p:cNvPicPr>
              <p:nvPr/>
            </p:nvPicPr>
            <p:blipFill>
              <a:blip r:embed="rId11"/>
              <a:stretch>
                <a:fillRect/>
              </a:stretch>
            </p:blipFill>
            <p:spPr>
              <a:xfrm>
                <a:off x="609600" y="4810124"/>
                <a:ext cx="5947369" cy="1362075"/>
              </a:xfrm>
              <a:prstGeom prst="rect">
                <a:avLst/>
              </a:prstGeom>
            </p:spPr>
          </p:pic>
          <p:sp>
            <p:nvSpPr>
              <p:cNvPr id="31" name="Text 1"/>
              <p:cNvSpPr/>
              <p:nvPr/>
            </p:nvSpPr>
            <p:spPr>
              <a:xfrm>
                <a:off x="974956" y="4941847"/>
                <a:ext cx="1147733" cy="304800"/>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機構特點</a:t>
                </a:r>
                <a:endParaRPr lang="en-US" sz="2000" dirty="0"/>
              </a:p>
            </p:txBody>
          </p:sp>
          <p:sp>
            <p:nvSpPr>
              <p:cNvPr id="32" name="Text 2"/>
              <p:cNvSpPr/>
              <p:nvPr/>
            </p:nvSpPr>
            <p:spPr>
              <a:xfrm>
                <a:off x="723900" y="5229225"/>
                <a:ext cx="5670534" cy="725526"/>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本專案設計的樂高EV3五軸機器手臂採用R-R-R-R-R關節配置，模擬 Industrial Manipulator 的運動能力，確保各關節能獨立且精確地運動。</a:t>
                </a:r>
                <a:endParaRPr lang="en-US" sz="1600" b="1" dirty="0"/>
              </a:p>
            </p:txBody>
          </p:sp>
        </p:grpSp>
        <p:pic>
          <p:nvPicPr>
            <p:cNvPr id="67" name="Image 27" descr="preencoded.png">
              <a:extLst>
                <a:ext uri="{FF2B5EF4-FFF2-40B4-BE49-F238E27FC236}">
                  <a16:creationId xmlns:a16="http://schemas.microsoft.com/office/drawing/2014/main" id="{C890AD8A-78AB-8007-3572-2F555A554814}"/>
                </a:ext>
              </a:extLst>
            </p:cNvPr>
            <p:cNvPicPr>
              <a:picLocks noChangeAspect="1"/>
            </p:cNvPicPr>
            <p:nvPr/>
          </p:nvPicPr>
          <p:blipFill>
            <a:blip r:embed="rId9"/>
            <a:stretch>
              <a:fillRect/>
            </a:stretch>
          </p:blipFill>
          <p:spPr>
            <a:xfrm>
              <a:off x="394712" y="5157440"/>
              <a:ext cx="171450" cy="171450"/>
            </a:xfrm>
            <a:prstGeom prst="rect">
              <a:avLst/>
            </a:prstGeom>
          </p:spPr>
        </p:pic>
      </p:grpSp>
      <p:grpSp>
        <p:nvGrpSpPr>
          <p:cNvPr id="77" name="Group 76">
            <a:extLst>
              <a:ext uri="{FF2B5EF4-FFF2-40B4-BE49-F238E27FC236}">
                <a16:creationId xmlns:a16="http://schemas.microsoft.com/office/drawing/2014/main" id="{310634A7-613E-2AFE-17A5-D65DF07DA30B}"/>
              </a:ext>
            </a:extLst>
          </p:cNvPr>
          <p:cNvGrpSpPr/>
          <p:nvPr/>
        </p:nvGrpSpPr>
        <p:grpSpPr>
          <a:xfrm>
            <a:off x="3035145" y="4146941"/>
            <a:ext cx="324000" cy="324000"/>
            <a:chOff x="8441347" y="3458528"/>
            <a:chExt cx="324000" cy="324000"/>
          </a:xfrm>
        </p:grpSpPr>
        <p:sp>
          <p:nvSpPr>
            <p:cNvPr id="78" name="Oval 77">
              <a:extLst>
                <a:ext uri="{FF2B5EF4-FFF2-40B4-BE49-F238E27FC236}">
                  <a16:creationId xmlns:a16="http://schemas.microsoft.com/office/drawing/2014/main" id="{003738A9-96A9-996A-DD95-00FEDDAB4149}"/>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79" name="Image 4" descr="preencoded.png">
              <a:extLst>
                <a:ext uri="{FF2B5EF4-FFF2-40B4-BE49-F238E27FC236}">
                  <a16:creationId xmlns:a16="http://schemas.microsoft.com/office/drawing/2014/main" id="{B27A97E0-CB39-F8DC-2D1B-990995A928ED}"/>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0" name="Group 79">
            <a:extLst>
              <a:ext uri="{FF2B5EF4-FFF2-40B4-BE49-F238E27FC236}">
                <a16:creationId xmlns:a16="http://schemas.microsoft.com/office/drawing/2014/main" id="{EA9D3AEE-1B3B-B9AD-E009-85DDF2712708}"/>
              </a:ext>
            </a:extLst>
          </p:cNvPr>
          <p:cNvGrpSpPr/>
          <p:nvPr/>
        </p:nvGrpSpPr>
        <p:grpSpPr>
          <a:xfrm>
            <a:off x="3659339" y="3417261"/>
            <a:ext cx="324000" cy="324000"/>
            <a:chOff x="8441347" y="3458528"/>
            <a:chExt cx="324000" cy="324000"/>
          </a:xfrm>
        </p:grpSpPr>
        <p:sp>
          <p:nvSpPr>
            <p:cNvPr id="81" name="Oval 80">
              <a:extLst>
                <a:ext uri="{FF2B5EF4-FFF2-40B4-BE49-F238E27FC236}">
                  <a16:creationId xmlns:a16="http://schemas.microsoft.com/office/drawing/2014/main" id="{D8A0E0A2-F3A3-3E10-EC8F-9D974E0CC90D}"/>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2" name="Image 4" descr="preencoded.png">
              <a:extLst>
                <a:ext uri="{FF2B5EF4-FFF2-40B4-BE49-F238E27FC236}">
                  <a16:creationId xmlns:a16="http://schemas.microsoft.com/office/drawing/2014/main" id="{71D8FB8D-C679-D877-F3C3-5C18D46D6C1C}"/>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3" name="Group 82">
            <a:extLst>
              <a:ext uri="{FF2B5EF4-FFF2-40B4-BE49-F238E27FC236}">
                <a16:creationId xmlns:a16="http://schemas.microsoft.com/office/drawing/2014/main" id="{1C30BECC-13ED-7B42-E8AB-90742F8BE245}"/>
              </a:ext>
            </a:extLst>
          </p:cNvPr>
          <p:cNvGrpSpPr/>
          <p:nvPr/>
        </p:nvGrpSpPr>
        <p:grpSpPr>
          <a:xfrm>
            <a:off x="2741501" y="2377382"/>
            <a:ext cx="324000" cy="324000"/>
            <a:chOff x="8441347" y="3458528"/>
            <a:chExt cx="324000" cy="324000"/>
          </a:xfrm>
        </p:grpSpPr>
        <p:sp>
          <p:nvSpPr>
            <p:cNvPr id="84" name="Oval 83">
              <a:extLst>
                <a:ext uri="{FF2B5EF4-FFF2-40B4-BE49-F238E27FC236}">
                  <a16:creationId xmlns:a16="http://schemas.microsoft.com/office/drawing/2014/main" id="{4BF0CAFC-D9F4-D2A1-ACD7-44E8B6EF3D9B}"/>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5" name="Image 4" descr="preencoded.png">
              <a:extLst>
                <a:ext uri="{FF2B5EF4-FFF2-40B4-BE49-F238E27FC236}">
                  <a16:creationId xmlns:a16="http://schemas.microsoft.com/office/drawing/2014/main" id="{45FC5D1D-10CF-956A-0E4B-B61911DA2288}"/>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6" name="Group 85">
            <a:extLst>
              <a:ext uri="{FF2B5EF4-FFF2-40B4-BE49-F238E27FC236}">
                <a16:creationId xmlns:a16="http://schemas.microsoft.com/office/drawing/2014/main" id="{71E684BE-EC2B-5779-B875-BFFFDEFD21FB}"/>
              </a:ext>
            </a:extLst>
          </p:cNvPr>
          <p:cNvGrpSpPr/>
          <p:nvPr/>
        </p:nvGrpSpPr>
        <p:grpSpPr>
          <a:xfrm>
            <a:off x="3415186" y="1269863"/>
            <a:ext cx="324000" cy="324000"/>
            <a:chOff x="8441347" y="3458528"/>
            <a:chExt cx="324000" cy="324000"/>
          </a:xfrm>
        </p:grpSpPr>
        <p:sp>
          <p:nvSpPr>
            <p:cNvPr id="87" name="Oval 86">
              <a:extLst>
                <a:ext uri="{FF2B5EF4-FFF2-40B4-BE49-F238E27FC236}">
                  <a16:creationId xmlns:a16="http://schemas.microsoft.com/office/drawing/2014/main" id="{6FE73CEB-D0A6-0B28-EA82-32E1B081C7B5}"/>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8" name="Image 4" descr="preencoded.png">
              <a:extLst>
                <a:ext uri="{FF2B5EF4-FFF2-40B4-BE49-F238E27FC236}">
                  <a16:creationId xmlns:a16="http://schemas.microsoft.com/office/drawing/2014/main" id="{1E042585-6474-C082-7CAD-A25F2A9D0B10}"/>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9" name="Group 88">
            <a:extLst>
              <a:ext uri="{FF2B5EF4-FFF2-40B4-BE49-F238E27FC236}">
                <a16:creationId xmlns:a16="http://schemas.microsoft.com/office/drawing/2014/main" id="{EFC7857E-6903-4295-BFBA-C8E8B1F6BD40}"/>
              </a:ext>
            </a:extLst>
          </p:cNvPr>
          <p:cNvGrpSpPr/>
          <p:nvPr/>
        </p:nvGrpSpPr>
        <p:grpSpPr>
          <a:xfrm>
            <a:off x="4081346" y="1802419"/>
            <a:ext cx="324000" cy="324000"/>
            <a:chOff x="8441347" y="3458528"/>
            <a:chExt cx="324000" cy="324000"/>
          </a:xfrm>
        </p:grpSpPr>
        <p:sp>
          <p:nvSpPr>
            <p:cNvPr id="90" name="Oval 89">
              <a:extLst>
                <a:ext uri="{FF2B5EF4-FFF2-40B4-BE49-F238E27FC236}">
                  <a16:creationId xmlns:a16="http://schemas.microsoft.com/office/drawing/2014/main" id="{C79B088B-4418-F837-742C-1CEB8028D9AE}"/>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1" name="Image 4" descr="preencoded.png">
              <a:extLst>
                <a:ext uri="{FF2B5EF4-FFF2-40B4-BE49-F238E27FC236}">
                  <a16:creationId xmlns:a16="http://schemas.microsoft.com/office/drawing/2014/main" id="{9BD44E02-E162-D836-43B4-F337ACF4BBAE}"/>
                </a:ext>
              </a:extLst>
            </p:cNvPr>
            <p:cNvPicPr>
              <a:picLocks noChangeAspect="1"/>
            </p:cNvPicPr>
            <p:nvPr/>
          </p:nvPicPr>
          <p:blipFill>
            <a:blip r:embed="rId6"/>
            <a:stretch>
              <a:fillRect/>
            </a:stretch>
          </p:blipFill>
          <p:spPr>
            <a:xfrm>
              <a:off x="8521194" y="3520364"/>
              <a:ext cx="164306" cy="219075"/>
            </a:xfrm>
            <a:prstGeom prst="rect">
              <a:avLst/>
            </a:prstGeom>
          </p:spPr>
        </p:pic>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409470" y="970913"/>
            <a:ext cx="5372100" cy="3101652"/>
          </a:xfrm>
          <a:prstGeom prst="rect">
            <a:avLst/>
          </a:prstGeom>
        </p:spPr>
      </p:pic>
      <p:grpSp>
        <p:nvGrpSpPr>
          <p:cNvPr id="48" name="Group 47">
            <a:extLst>
              <a:ext uri="{FF2B5EF4-FFF2-40B4-BE49-F238E27FC236}">
                <a16:creationId xmlns:a16="http://schemas.microsoft.com/office/drawing/2014/main" id="{E9E0C047-8168-EA7A-6A9B-B4B834444B78}"/>
              </a:ext>
            </a:extLst>
          </p:cNvPr>
          <p:cNvGrpSpPr/>
          <p:nvPr/>
        </p:nvGrpSpPr>
        <p:grpSpPr>
          <a:xfrm>
            <a:off x="561869" y="1123314"/>
            <a:ext cx="360000" cy="360000"/>
            <a:chOff x="762000" y="1333500"/>
            <a:chExt cx="381000" cy="381000"/>
          </a:xfrm>
        </p:grpSpPr>
        <p:pic>
          <p:nvPicPr>
            <p:cNvPr id="5" name="Image 3" descr="preencoded.png"/>
            <p:cNvPicPr>
              <a:picLocks noChangeAspect="1"/>
            </p:cNvPicPr>
            <p:nvPr/>
          </p:nvPicPr>
          <p:blipFill>
            <a:blip r:embed="rId6"/>
            <a:stretch>
              <a:fillRect/>
            </a:stretch>
          </p:blipFill>
          <p:spPr>
            <a:xfrm>
              <a:off x="762000" y="13335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85825" y="1390650"/>
              <a:ext cx="133350" cy="266700"/>
            </a:xfrm>
            <a:prstGeom prst="rect">
              <a:avLst/>
            </a:prstGeom>
          </p:spPr>
        </p:pic>
      </p:grpSp>
      <p:pic>
        <p:nvPicPr>
          <p:cNvPr id="9" name="Image 7" descr="preencoded.png"/>
          <p:cNvPicPr>
            <a:picLocks noChangeAspect="1"/>
          </p:cNvPicPr>
          <p:nvPr/>
        </p:nvPicPr>
        <p:blipFill>
          <a:blip r:embed="rId8"/>
          <a:stretch>
            <a:fillRect/>
          </a:stretch>
        </p:blipFill>
        <p:spPr>
          <a:xfrm>
            <a:off x="588318" y="3689636"/>
            <a:ext cx="216000" cy="216000"/>
          </a:xfrm>
          <a:prstGeom prst="rect">
            <a:avLst/>
          </a:prstGeom>
        </p:spPr>
      </p:pic>
      <p:pic>
        <p:nvPicPr>
          <p:cNvPr id="16" name="Image 14" descr="preencoded.png"/>
          <p:cNvPicPr>
            <a:picLocks noChangeAspect="1"/>
          </p:cNvPicPr>
          <p:nvPr/>
        </p:nvPicPr>
        <p:blipFill>
          <a:blip r:embed="rId9"/>
          <a:stretch>
            <a:fillRect/>
          </a:stretch>
        </p:blipFill>
        <p:spPr>
          <a:xfrm>
            <a:off x="5960417" y="3028307"/>
            <a:ext cx="2921481" cy="2473663"/>
          </a:xfrm>
          <a:prstGeom prst="rect">
            <a:avLst/>
          </a:prstGeom>
        </p:spPr>
      </p:pic>
      <p:pic>
        <p:nvPicPr>
          <p:cNvPr id="18" name="Image 16" descr="preencoded.png"/>
          <p:cNvPicPr>
            <a:picLocks noChangeAspect="1"/>
          </p:cNvPicPr>
          <p:nvPr/>
        </p:nvPicPr>
        <p:blipFill>
          <a:blip r:embed="rId9"/>
          <a:stretch>
            <a:fillRect/>
          </a:stretch>
        </p:blipFill>
        <p:spPr>
          <a:xfrm>
            <a:off x="8417287" y="3458844"/>
            <a:ext cx="3365243" cy="294457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buNone/>
            </a:pPr>
            <a:r>
              <a:rPr lang="en-US" sz="2800" b="1" dirty="0">
                <a:solidFill>
                  <a:srgbClr val="FFFFFF"/>
                </a:solidFill>
                <a:latin typeface="Roboto" pitchFamily="34" charset="0"/>
                <a:ea typeface="Roboto" pitchFamily="34" charset="-122"/>
                <a:cs typeface="Roboto" pitchFamily="34" charset="-120"/>
              </a:rPr>
              <a:t>驅動與傳動系统</a:t>
            </a:r>
            <a:endParaRPr lang="en-US" sz="2800" dirty="0"/>
          </a:p>
        </p:txBody>
      </p:sp>
      <p:sp>
        <p:nvSpPr>
          <p:cNvPr id="21" name="Text 1"/>
          <p:cNvSpPr/>
          <p:nvPr/>
        </p:nvSpPr>
        <p:spPr>
          <a:xfrm>
            <a:off x="1057170" y="1161414"/>
            <a:ext cx="1097280" cy="3048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馬達選型</a:t>
            </a:r>
            <a:endParaRPr lang="en-US" sz="2000" dirty="0"/>
          </a:p>
        </p:txBody>
      </p:sp>
      <p:sp>
        <p:nvSpPr>
          <p:cNvPr id="22" name="Text 2"/>
          <p:cNvSpPr/>
          <p:nvPr/>
        </p:nvSpPr>
        <p:spPr>
          <a:xfrm>
            <a:off x="561870" y="1618614"/>
            <a:ext cx="4939004" cy="228600"/>
          </a:xfrm>
          <a:prstGeom prst="rect">
            <a:avLst/>
          </a:prstGeom>
          <a:noFill/>
          <a:ln/>
        </p:spPr>
        <p:txBody>
          <a:bodyPr vert="horz" wrap="square" lIns="0" tIns="0" rIns="0" bIns="0" rtlCol="0" anchor="t"/>
          <a:lstStyle/>
          <a:p>
            <a:pPr marL="0" indent="0">
              <a:buNone/>
            </a:pPr>
            <a:r>
              <a:rPr lang="en-US" sz="1400" b="1" dirty="0">
                <a:solidFill>
                  <a:srgbClr val="D1D5DB"/>
                </a:solidFill>
                <a:latin typeface="Roboto" pitchFamily="34" charset="0"/>
                <a:ea typeface="Roboto" pitchFamily="34" charset="-122"/>
                <a:cs typeface="Roboto" pitchFamily="34" charset="-120"/>
              </a:rPr>
              <a:t>EV3平台提供兩種主要馬達，根據各關節需求選擇：</a:t>
            </a:r>
            <a:endParaRPr lang="en-US" sz="1400" b="1" dirty="0"/>
          </a:p>
        </p:txBody>
      </p:sp>
      <p:sp>
        <p:nvSpPr>
          <p:cNvPr id="23" name="Text 3"/>
          <p:cNvSpPr/>
          <p:nvPr/>
        </p:nvSpPr>
        <p:spPr>
          <a:xfrm>
            <a:off x="676170" y="1961514"/>
            <a:ext cx="1503313" cy="342900"/>
          </a:xfrm>
          <a:prstGeom prst="rect">
            <a:avLst/>
          </a:prstGeom>
          <a:noFill/>
          <a:ln/>
        </p:spPr>
        <p:txBody>
          <a:bodyPr vert="horz" wrap="square" lIns="0" tIns="0" rIns="0" bIns="0" rtlCol="0" anchor="t"/>
          <a:lstStyle/>
          <a:p>
            <a:pPr marL="0" indent="0" algn="l">
              <a:lnSpc>
                <a:spcPts val="1500"/>
              </a:lnSpc>
              <a:buNone/>
            </a:pPr>
            <a:endParaRPr lang="en-US" sz="1050" dirty="0"/>
          </a:p>
        </p:txBody>
      </p:sp>
      <p:sp>
        <p:nvSpPr>
          <p:cNvPr id="24" name="Text 4"/>
          <p:cNvSpPr/>
          <p:nvPr/>
        </p:nvSpPr>
        <p:spPr>
          <a:xfrm>
            <a:off x="2179483" y="1961514"/>
            <a:ext cx="1198364" cy="342900"/>
          </a:xfrm>
          <a:prstGeom prst="rect">
            <a:avLst/>
          </a:prstGeom>
          <a:noFill/>
          <a:ln/>
        </p:spPr>
        <p:txBody>
          <a:bodyPr vert="horz" wrap="square" lIns="0" tIns="0" rIns="0" bIns="0" rtlCol="0" anchor="t"/>
          <a:lstStyle/>
          <a:p>
            <a:pPr marL="0" indent="0" algn="l">
              <a:lnSpc>
                <a:spcPts val="1500"/>
              </a:lnSpc>
              <a:buNone/>
            </a:pPr>
            <a:endParaRPr lang="en-US" sz="1050" dirty="0"/>
          </a:p>
        </p:txBody>
      </p:sp>
      <p:sp>
        <p:nvSpPr>
          <p:cNvPr id="35" name="Text 15"/>
          <p:cNvSpPr/>
          <p:nvPr/>
        </p:nvSpPr>
        <p:spPr>
          <a:xfrm>
            <a:off x="866670" y="3664975"/>
            <a:ext cx="4684574" cy="302508"/>
          </a:xfrm>
          <a:prstGeom prst="rect">
            <a:avLst/>
          </a:prstGeom>
          <a:noFill/>
          <a:ln/>
        </p:spPr>
        <p:txBody>
          <a:bodyPr vert="horz" wrap="square" lIns="0" tIns="0" rIns="0" bIns="0" rtlCol="0" anchor="t"/>
          <a:lstStyle/>
          <a:p>
            <a:pPr marL="0" indent="0">
              <a:buNone/>
            </a:pPr>
            <a:r>
              <a:rPr lang="en-US" sz="1400" b="1" dirty="0">
                <a:solidFill>
                  <a:schemeClr val="bg1"/>
                </a:solidFill>
                <a:latin typeface="Roboto" pitchFamily="34" charset="0"/>
                <a:ea typeface="Roboto" pitchFamily="34" charset="-122"/>
                <a:cs typeface="Roboto" pitchFamily="34" charset="-120"/>
              </a:rPr>
              <a:t> 大型馬達用於基座與肩部， Medium馬達用於肘部與腕部</a:t>
            </a:r>
            <a:endParaRPr lang="en-US" sz="1400" b="1" dirty="0">
              <a:solidFill>
                <a:schemeClr val="bg1"/>
              </a:solidFill>
            </a:endParaRPr>
          </a:p>
        </p:txBody>
      </p:sp>
      <p:grpSp>
        <p:nvGrpSpPr>
          <p:cNvPr id="51" name="Group 50">
            <a:extLst>
              <a:ext uri="{FF2B5EF4-FFF2-40B4-BE49-F238E27FC236}">
                <a16:creationId xmlns:a16="http://schemas.microsoft.com/office/drawing/2014/main" id="{EA5CF3CB-D9DF-90F7-1DA2-C42E3B1D4A97}"/>
              </a:ext>
            </a:extLst>
          </p:cNvPr>
          <p:cNvGrpSpPr/>
          <p:nvPr/>
        </p:nvGrpSpPr>
        <p:grpSpPr>
          <a:xfrm>
            <a:off x="409470" y="4263066"/>
            <a:ext cx="5372100" cy="1996409"/>
            <a:chOff x="609600" y="4442490"/>
            <a:chExt cx="5372100" cy="1996409"/>
          </a:xfrm>
        </p:grpSpPr>
        <p:pic>
          <p:nvPicPr>
            <p:cNvPr id="10" name="Image 8" descr="preencoded.png"/>
            <p:cNvPicPr>
              <a:picLocks noChangeAspect="1"/>
            </p:cNvPicPr>
            <p:nvPr/>
          </p:nvPicPr>
          <p:blipFill>
            <a:blip r:embed="rId10"/>
            <a:stretch>
              <a:fillRect/>
            </a:stretch>
          </p:blipFill>
          <p:spPr>
            <a:xfrm>
              <a:off x="609600" y="4442490"/>
              <a:ext cx="5372100" cy="1996409"/>
            </a:xfrm>
            <a:prstGeom prst="rect">
              <a:avLst/>
            </a:prstGeom>
          </p:spPr>
        </p:pic>
        <p:grpSp>
          <p:nvGrpSpPr>
            <p:cNvPr id="49" name="Group 48">
              <a:extLst>
                <a:ext uri="{FF2B5EF4-FFF2-40B4-BE49-F238E27FC236}">
                  <a16:creationId xmlns:a16="http://schemas.microsoft.com/office/drawing/2014/main" id="{17AD0225-6FDD-45DE-D1C3-DF1792510C44}"/>
                </a:ext>
              </a:extLst>
            </p:cNvPr>
            <p:cNvGrpSpPr/>
            <p:nvPr/>
          </p:nvGrpSpPr>
          <p:grpSpPr>
            <a:xfrm>
              <a:off x="789286" y="4592784"/>
              <a:ext cx="360000" cy="360000"/>
              <a:chOff x="762000" y="3962400"/>
              <a:chExt cx="381000" cy="381000"/>
            </a:xfrm>
          </p:grpSpPr>
          <p:pic>
            <p:nvPicPr>
              <p:cNvPr id="11" name="Image 9" descr="preencoded.png"/>
              <p:cNvPicPr>
                <a:picLocks noChangeAspect="1"/>
              </p:cNvPicPr>
              <p:nvPr/>
            </p:nvPicPr>
            <p:blipFill>
              <a:blip r:embed="rId11"/>
              <a:stretch>
                <a:fillRect/>
              </a:stretch>
            </p:blipFill>
            <p:spPr>
              <a:xfrm>
                <a:off x="762000" y="3962400"/>
                <a:ext cx="381000" cy="381000"/>
              </a:xfrm>
              <a:prstGeom prst="rect">
                <a:avLst/>
              </a:prstGeom>
            </p:spPr>
          </p:pic>
          <p:pic>
            <p:nvPicPr>
              <p:cNvPr id="12" name="Image 10" descr="preencoded.png"/>
              <p:cNvPicPr>
                <a:picLocks noChangeAspect="1"/>
              </p:cNvPicPr>
              <p:nvPr/>
            </p:nvPicPr>
            <p:blipFill>
              <a:blip r:embed="rId12"/>
              <a:stretch>
                <a:fillRect/>
              </a:stretch>
            </p:blipFill>
            <p:spPr>
              <a:xfrm>
                <a:off x="866775" y="4019550"/>
                <a:ext cx="171450" cy="266700"/>
              </a:xfrm>
              <a:prstGeom prst="rect">
                <a:avLst/>
              </a:prstGeom>
            </p:spPr>
          </p:pic>
        </p:grpSp>
        <p:sp>
          <p:nvSpPr>
            <p:cNvPr id="36" name="Text 16"/>
            <p:cNvSpPr/>
            <p:nvPr/>
          </p:nvSpPr>
          <p:spPr>
            <a:xfrm>
              <a:off x="1214527" y="4602481"/>
              <a:ext cx="2194560" cy="3048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齒輪比與扭力放大</a:t>
              </a:r>
              <a:endParaRPr lang="en-US" sz="2000" dirty="0"/>
            </a:p>
          </p:txBody>
        </p:sp>
        <p:sp>
          <p:nvSpPr>
            <p:cNvPr id="37" name="Text 17"/>
            <p:cNvSpPr/>
            <p:nvPr/>
          </p:nvSpPr>
          <p:spPr>
            <a:xfrm>
              <a:off x="896448" y="5116194"/>
              <a:ext cx="4740884" cy="326428"/>
            </a:xfrm>
            <a:prstGeom prst="rect">
              <a:avLst/>
            </a:prstGeom>
            <a:noFill/>
            <a:ln/>
          </p:spPr>
          <p:txBody>
            <a:bodyPr vert="horz" wrap="square" lIns="0" tIns="0" rIns="0" bIns="0" rtlCol="0" anchor="t"/>
            <a:lstStyle/>
            <a:p>
              <a:pPr marL="171450" indent="-171450" algn="l">
                <a:lnSpc>
                  <a:spcPts val="1800"/>
                </a:lnSpc>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蝸輪蝸桿傳動：用於基座和肩部，提供高扭矩與自鎖特性</a:t>
              </a:r>
              <a:endParaRPr lang="en-US" sz="1400" b="1" dirty="0"/>
            </a:p>
          </p:txBody>
        </p:sp>
        <p:sp>
          <p:nvSpPr>
            <p:cNvPr id="38" name="Text 18"/>
            <p:cNvSpPr/>
            <p:nvPr/>
          </p:nvSpPr>
          <p:spPr>
            <a:xfrm>
              <a:off x="896448" y="5523282"/>
              <a:ext cx="4214046" cy="256506"/>
            </a:xfrm>
            <a:prstGeom prst="rect">
              <a:avLst/>
            </a:prstGeom>
            <a:noFill/>
            <a:ln/>
          </p:spPr>
          <p:txBody>
            <a:bodyPr vert="horz" wrap="square" lIns="0" tIns="0" rIns="0" bIns="0" rtlCol="0" anchor="t"/>
            <a:lstStyle/>
            <a:p>
              <a:pPr marL="171450" indent="-171450" algn="l">
                <a:lnSpc>
                  <a:spcPts val="1800"/>
                </a:lnSpc>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多級齒輪減速：其他關節採用正齒輪或斜齒輪組合</a:t>
              </a:r>
              <a:endParaRPr lang="en-US" sz="1400" b="1" dirty="0"/>
            </a:p>
          </p:txBody>
        </p:sp>
        <p:sp>
          <p:nvSpPr>
            <p:cNvPr id="39" name="Text 19"/>
            <p:cNvSpPr/>
            <p:nvPr/>
          </p:nvSpPr>
          <p:spPr>
            <a:xfrm>
              <a:off x="888286" y="5939527"/>
              <a:ext cx="4880843" cy="250800"/>
            </a:xfrm>
            <a:prstGeom prst="rect">
              <a:avLst/>
            </a:prstGeom>
            <a:noFill/>
            <a:ln/>
          </p:spPr>
          <p:txBody>
            <a:bodyPr vert="horz" wrap="square" lIns="0" tIns="0" rIns="0" bIns="0" rtlCol="0" anchor="t"/>
            <a:lstStyle/>
            <a:p>
              <a:pPr marL="171450" indent="-171450" algn="l">
                <a:lnSpc>
                  <a:spcPts val="1800"/>
                </a:lnSpc>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實現足夠的扭矩放大，使馬達能夠驅動較重的連桿和負載</a:t>
              </a:r>
              <a:endParaRPr lang="en-US" sz="1400" b="1" dirty="0"/>
            </a:p>
          </p:txBody>
        </p:sp>
      </p:grpSp>
      <p:grpSp>
        <p:nvGrpSpPr>
          <p:cNvPr id="52" name="Group 51">
            <a:extLst>
              <a:ext uri="{FF2B5EF4-FFF2-40B4-BE49-F238E27FC236}">
                <a16:creationId xmlns:a16="http://schemas.microsoft.com/office/drawing/2014/main" id="{916DFAB0-43F2-39B3-E9C2-73345C81D5DB}"/>
              </a:ext>
            </a:extLst>
          </p:cNvPr>
          <p:cNvGrpSpPr/>
          <p:nvPr/>
        </p:nvGrpSpPr>
        <p:grpSpPr>
          <a:xfrm>
            <a:off x="6410430" y="970913"/>
            <a:ext cx="5372100" cy="1964100"/>
            <a:chOff x="6210300" y="1181100"/>
            <a:chExt cx="5372100" cy="1964100"/>
          </a:xfrm>
        </p:grpSpPr>
        <p:pic>
          <p:nvPicPr>
            <p:cNvPr id="13" name="Image 11" descr="preencoded.png"/>
            <p:cNvPicPr>
              <a:picLocks noChangeAspect="1"/>
            </p:cNvPicPr>
            <p:nvPr/>
          </p:nvPicPr>
          <p:blipFill>
            <a:blip r:embed="rId10"/>
            <a:stretch>
              <a:fillRect/>
            </a:stretch>
          </p:blipFill>
          <p:spPr>
            <a:xfrm>
              <a:off x="6210300" y="1181100"/>
              <a:ext cx="5372100" cy="1964100"/>
            </a:xfrm>
            <a:prstGeom prst="rect">
              <a:avLst/>
            </a:prstGeom>
          </p:spPr>
        </p:pic>
        <p:grpSp>
          <p:nvGrpSpPr>
            <p:cNvPr id="47" name="Group 46">
              <a:extLst>
                <a:ext uri="{FF2B5EF4-FFF2-40B4-BE49-F238E27FC236}">
                  <a16:creationId xmlns:a16="http://schemas.microsoft.com/office/drawing/2014/main" id="{29AEE64F-03B2-2413-ABB6-EC45893D7587}"/>
                </a:ext>
              </a:extLst>
            </p:cNvPr>
            <p:cNvGrpSpPr/>
            <p:nvPr/>
          </p:nvGrpSpPr>
          <p:grpSpPr>
            <a:xfrm>
              <a:off x="6362700" y="1333500"/>
              <a:ext cx="360000" cy="360000"/>
              <a:chOff x="6362700" y="1333500"/>
              <a:chExt cx="381000" cy="381000"/>
            </a:xfrm>
          </p:grpSpPr>
          <p:pic>
            <p:nvPicPr>
              <p:cNvPr id="14" name="Image 12" descr="preencoded.png"/>
              <p:cNvPicPr>
                <a:picLocks noChangeAspect="1"/>
              </p:cNvPicPr>
              <p:nvPr/>
            </p:nvPicPr>
            <p:blipFill>
              <a:blip r:embed="rId13"/>
              <a:stretch>
                <a:fillRect/>
              </a:stretch>
            </p:blipFill>
            <p:spPr>
              <a:xfrm>
                <a:off x="6362700" y="1333500"/>
                <a:ext cx="381000" cy="381000"/>
              </a:xfrm>
              <a:prstGeom prst="rect">
                <a:avLst/>
              </a:prstGeom>
            </p:spPr>
          </p:pic>
          <p:pic>
            <p:nvPicPr>
              <p:cNvPr id="15" name="Image 13" descr="preencoded.png"/>
              <p:cNvPicPr>
                <a:picLocks noChangeAspect="1"/>
              </p:cNvPicPr>
              <p:nvPr/>
            </p:nvPicPr>
            <p:blipFill>
              <a:blip r:embed="rId14"/>
              <a:stretch>
                <a:fillRect/>
              </a:stretch>
            </p:blipFill>
            <p:spPr>
              <a:xfrm>
                <a:off x="6467475" y="1390650"/>
                <a:ext cx="171450" cy="266700"/>
              </a:xfrm>
              <a:prstGeom prst="rect">
                <a:avLst/>
              </a:prstGeom>
            </p:spPr>
          </p:pic>
        </p:grpSp>
        <p:sp>
          <p:nvSpPr>
            <p:cNvPr id="40" name="Text 20"/>
            <p:cNvSpPr/>
            <p:nvPr/>
          </p:nvSpPr>
          <p:spPr>
            <a:xfrm>
              <a:off x="6821700" y="1361100"/>
              <a:ext cx="1645920" cy="3048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背隙消除設計</a:t>
              </a:r>
              <a:endParaRPr lang="en-US" sz="2000" dirty="0"/>
            </a:p>
          </p:txBody>
        </p:sp>
        <p:sp>
          <p:nvSpPr>
            <p:cNvPr id="41" name="Text 21"/>
            <p:cNvSpPr/>
            <p:nvPr/>
          </p:nvSpPr>
          <p:spPr>
            <a:xfrm>
              <a:off x="6400800" y="1828800"/>
              <a:ext cx="4241308" cy="3048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對向預緊齒輪組：兩個輕微互鎖的齒輪驅動一個軸</a:t>
              </a:r>
              <a:endParaRPr lang="en-US" sz="1400" b="1" dirty="0"/>
            </a:p>
          </p:txBody>
        </p:sp>
        <p:sp>
          <p:nvSpPr>
            <p:cNvPr id="42" name="Text 22"/>
            <p:cNvSpPr/>
            <p:nvPr/>
          </p:nvSpPr>
          <p:spPr>
            <a:xfrm>
              <a:off x="6400800" y="2272719"/>
              <a:ext cx="4226312" cy="2667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彈性件張緊：利用橡膠帶或彈簧對齒輪施加預緊力</a:t>
              </a:r>
              <a:endParaRPr lang="en-US" sz="1400" b="1" dirty="0"/>
            </a:p>
          </p:txBody>
        </p:sp>
        <p:sp>
          <p:nvSpPr>
            <p:cNvPr id="43" name="Text 23"/>
            <p:cNvSpPr/>
            <p:nvPr/>
          </p:nvSpPr>
          <p:spPr>
            <a:xfrm>
              <a:off x="6400800" y="2673412"/>
              <a:ext cx="4103648" cy="2667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提高手臂的重複定位精度和運動平穩性</a:t>
              </a:r>
              <a:endParaRPr lang="en-US" sz="1400" b="1" dirty="0"/>
            </a:p>
          </p:txBody>
        </p:sp>
      </p:grpSp>
      <p:sp>
        <p:nvSpPr>
          <p:cNvPr id="44" name="Text 24"/>
          <p:cNvSpPr/>
          <p:nvPr/>
        </p:nvSpPr>
        <p:spPr>
          <a:xfrm>
            <a:off x="6425027" y="5088578"/>
            <a:ext cx="1992260" cy="229879"/>
          </a:xfrm>
          <a:prstGeom prst="rect">
            <a:avLst/>
          </a:prstGeom>
          <a:noFill/>
          <a:ln/>
        </p:spPr>
        <p:txBody>
          <a:bodyPr vert="horz" wrap="square" lIns="0" tIns="0" rIns="0" bIns="0" rtlCol="0" anchor="t"/>
          <a:lstStyle/>
          <a:p>
            <a:pPr marL="0" indent="0" algn="ctr">
              <a:buNone/>
            </a:pPr>
            <a:r>
              <a:rPr lang="en-US" sz="1200" b="1" dirty="0">
                <a:solidFill>
                  <a:srgbClr val="9CA3AF"/>
                </a:solidFill>
                <a:latin typeface="Roboto" pitchFamily="34" charset="0"/>
                <a:ea typeface="Roboto" pitchFamily="34" charset="-122"/>
                <a:cs typeface="Roboto" pitchFamily="34" charset="-120"/>
              </a:rPr>
              <a:t>肩部與肘部齒輪組設計</a:t>
            </a:r>
            <a:endParaRPr lang="en-US" sz="1200" b="1" dirty="0"/>
          </a:p>
        </p:txBody>
      </p:sp>
      <p:sp>
        <p:nvSpPr>
          <p:cNvPr id="45" name="Text 25"/>
          <p:cNvSpPr/>
          <p:nvPr/>
        </p:nvSpPr>
        <p:spPr>
          <a:xfrm>
            <a:off x="9151774" y="5967119"/>
            <a:ext cx="1896266" cy="241514"/>
          </a:xfrm>
          <a:prstGeom prst="rect">
            <a:avLst/>
          </a:prstGeom>
          <a:noFill/>
          <a:ln/>
        </p:spPr>
        <p:txBody>
          <a:bodyPr vert="horz" wrap="square" lIns="0" tIns="0" rIns="0" bIns="0" rtlCol="0" anchor="t"/>
          <a:lstStyle/>
          <a:p>
            <a:pPr marL="0" indent="0" algn="ctr">
              <a:buNone/>
            </a:pPr>
            <a:r>
              <a:rPr lang="en-US" sz="1200" b="1" dirty="0">
                <a:solidFill>
                  <a:srgbClr val="9CA3AF"/>
                </a:solidFill>
                <a:latin typeface="Roboto" pitchFamily="34" charset="0"/>
                <a:ea typeface="Roboto" pitchFamily="34" charset="-122"/>
                <a:cs typeface="Roboto" pitchFamily="34" charset="-120"/>
              </a:rPr>
              <a:t>背隙消除機械結構 (J3)</a:t>
            </a:r>
            <a:endParaRPr lang="en-US" sz="1200" b="1" dirty="0"/>
          </a:p>
        </p:txBody>
      </p:sp>
      <p:sp>
        <p:nvSpPr>
          <p:cNvPr id="46" name="Text 2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6 / 20</a:t>
            </a:r>
            <a:endParaRPr lang="en-US" sz="1050" dirty="0"/>
          </a:p>
        </p:txBody>
      </p:sp>
      <p:graphicFrame>
        <p:nvGraphicFramePr>
          <p:cNvPr id="50" name="Table 49">
            <a:extLst>
              <a:ext uri="{FF2B5EF4-FFF2-40B4-BE49-F238E27FC236}">
                <a16:creationId xmlns:a16="http://schemas.microsoft.com/office/drawing/2014/main" id="{6DA62B13-D776-089A-01AC-CB0DA3583C85}"/>
              </a:ext>
            </a:extLst>
          </p:cNvPr>
          <p:cNvGraphicFramePr>
            <a:graphicFrameLocks noGrp="1"/>
          </p:cNvGraphicFramePr>
          <p:nvPr>
            <p:extLst>
              <p:ext uri="{D42A27DB-BD31-4B8C-83A1-F6EECF244321}">
                <p14:modId xmlns:p14="http://schemas.microsoft.com/office/powerpoint/2010/main" val="4003115150"/>
              </p:ext>
            </p:extLst>
          </p:nvPr>
        </p:nvGraphicFramePr>
        <p:xfrm>
          <a:off x="554265" y="1904364"/>
          <a:ext cx="5086568" cy="1554480"/>
        </p:xfrm>
        <a:graphic>
          <a:graphicData uri="http://schemas.openxmlformats.org/drawingml/2006/table">
            <a:tbl>
              <a:tblPr firstRow="1" bandRow="1">
                <a:tableStyleId>{5C22544A-7EE6-4342-B048-85BDC9FD1C3A}</a:tableStyleId>
              </a:tblPr>
              <a:tblGrid>
                <a:gridCol w="1490005">
                  <a:extLst>
                    <a:ext uri="{9D8B030D-6E8A-4147-A177-3AD203B41FA5}">
                      <a16:colId xmlns:a16="http://schemas.microsoft.com/office/drawing/2014/main" val="3464382877"/>
                    </a:ext>
                  </a:extLst>
                </a:gridCol>
                <a:gridCol w="1376970">
                  <a:extLst>
                    <a:ext uri="{9D8B030D-6E8A-4147-A177-3AD203B41FA5}">
                      <a16:colId xmlns:a16="http://schemas.microsoft.com/office/drawing/2014/main" val="1784990330"/>
                    </a:ext>
                  </a:extLst>
                </a:gridCol>
                <a:gridCol w="1095004">
                  <a:extLst>
                    <a:ext uri="{9D8B030D-6E8A-4147-A177-3AD203B41FA5}">
                      <a16:colId xmlns:a16="http://schemas.microsoft.com/office/drawing/2014/main" val="2246567733"/>
                    </a:ext>
                  </a:extLst>
                </a:gridCol>
                <a:gridCol w="1124589">
                  <a:extLst>
                    <a:ext uri="{9D8B030D-6E8A-4147-A177-3AD203B41FA5}">
                      <a16:colId xmlns:a16="http://schemas.microsoft.com/office/drawing/2014/main" val="952078659"/>
                    </a:ext>
                  </a:extLst>
                </a:gridCol>
              </a:tblGrid>
              <a:tr h="431541">
                <a:tc>
                  <a:txBody>
                    <a:bodyPr/>
                    <a:lstStyle/>
                    <a:p>
                      <a:pPr algn="ctr"/>
                      <a:r>
                        <a:rPr lang="en-US" sz="1400" b="1" dirty="0">
                          <a:solidFill>
                            <a:srgbClr val="FFFFFF"/>
                          </a:solidFill>
                          <a:latin typeface="Roboto" pitchFamily="34" charset="0"/>
                          <a:ea typeface="Roboto" pitchFamily="34" charset="-122"/>
                          <a:cs typeface="Roboto" pitchFamily="34" charset="-120"/>
                        </a:rPr>
                        <a:t>馬達類型</a:t>
                      </a:r>
                      <a:endParaRPr lang="en-TW"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Roboto" pitchFamily="34" charset="0"/>
                          <a:ea typeface="Roboto" pitchFamily="34" charset="-122"/>
                          <a:cs typeface="Roboto" pitchFamily="34" charset="-120"/>
                        </a:rPr>
                        <a:t>轉速 (rpm)</a:t>
                      </a:r>
                      <a:endParaRPr lang="en-US"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Roboto" pitchFamily="34" charset="0"/>
                          <a:ea typeface="Roboto" pitchFamily="34" charset="-122"/>
                          <a:cs typeface="Roboto" pitchFamily="34" charset="-120"/>
                        </a:rPr>
                        <a:t>運行扭矩 (N-cm)</a:t>
                      </a:r>
                      <a:endParaRPr lang="en-US"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Roboto" pitchFamily="34" charset="0"/>
                          <a:ea typeface="Roboto" pitchFamily="34" charset="-122"/>
                          <a:cs typeface="Roboto" pitchFamily="34" charset="-120"/>
                        </a:rPr>
                        <a:t>堵轉扭矩 (N-cm)</a:t>
                      </a:r>
                      <a:endParaRPr lang="en-US"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298643156"/>
                  </a:ext>
                </a:extLst>
              </a:tr>
              <a:tr h="413657">
                <a:tc>
                  <a:txBody>
                    <a:bodyPr/>
                    <a:lstStyle/>
                    <a:p>
                      <a:r>
                        <a:rPr lang="en-TW" sz="1400" b="1" dirty="0">
                          <a:solidFill>
                            <a:schemeClr val="bg1"/>
                          </a:solidFill>
                          <a:latin typeface=""/>
                        </a:rPr>
                        <a:t>EV3 Large Motor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160-170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48690630"/>
                  </a:ext>
                </a:extLst>
              </a:tr>
              <a:tr h="373224">
                <a:tc>
                  <a:txBody>
                    <a:bodyPr/>
                    <a:lstStyle/>
                    <a:p>
                      <a:r>
                        <a:rPr lang="en-TW" sz="1400" b="1" dirty="0">
                          <a:solidFill>
                            <a:schemeClr val="bg1"/>
                          </a:solidFill>
                          <a:latin typeface=""/>
                        </a:rPr>
                        <a:t>EV3 Medium Motor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240-250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789749"/>
                  </a:ext>
                </a:extLst>
              </a:tr>
            </a:tbl>
          </a:graphicData>
        </a:graphic>
      </p:graphicFrame>
      <p:pic>
        <p:nvPicPr>
          <p:cNvPr id="17" name="Image 15" descr="preencoded.png"/>
          <p:cNvPicPr>
            <a:picLocks noChangeAspect="1"/>
          </p:cNvPicPr>
          <p:nvPr/>
        </p:nvPicPr>
        <p:blipFill>
          <a:blip r:embed="rId15"/>
          <a:srcRect t="8902" b="9030"/>
          <a:stretch>
            <a:fillRect/>
          </a:stretch>
        </p:blipFill>
        <p:spPr>
          <a:xfrm>
            <a:off x="6095137" y="3267307"/>
            <a:ext cx="2681605" cy="1637758"/>
          </a:xfrm>
          <a:prstGeom prst="rect">
            <a:avLst/>
          </a:prstGeom>
        </p:spPr>
      </p:pic>
      <p:pic>
        <p:nvPicPr>
          <p:cNvPr id="54" name="Picture 53" descr="A close up of a toy&#10;&#10;AI-generated content may be incorrect.">
            <a:extLst>
              <a:ext uri="{FF2B5EF4-FFF2-40B4-BE49-F238E27FC236}">
                <a16:creationId xmlns:a16="http://schemas.microsoft.com/office/drawing/2014/main" id="{AB66B007-AE70-D6C7-19E4-386EF7547D1B}"/>
              </a:ext>
            </a:extLst>
          </p:cNvPr>
          <p:cNvPicPr>
            <a:picLocks noChangeAspect="1"/>
          </p:cNvPicPr>
          <p:nvPr/>
        </p:nvPicPr>
        <p:blipFill>
          <a:blip r:embed="rId16"/>
          <a:srcRect l="29048" t="3975" r="23811" b="6103"/>
          <a:stretch>
            <a:fillRect/>
          </a:stretch>
        </p:blipFill>
        <p:spPr>
          <a:xfrm rot="5400000">
            <a:off x="9078851" y="3312619"/>
            <a:ext cx="2042113" cy="292148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3AF6C22B-C0A0-A6D2-8B53-103242764156}"/>
              </a:ext>
            </a:extLst>
          </p:cNvPr>
          <p:cNvPicPr>
            <a:picLocks noChangeAspect="1"/>
          </p:cNvPicPr>
          <p:nvPr/>
        </p:nvPicPr>
        <p:blipFill>
          <a:blip r:embed="rId2"/>
          <a:stretch>
            <a:fillRect/>
          </a:stretch>
        </p:blipFill>
        <p:spPr>
          <a:xfrm>
            <a:off x="-11153" y="0"/>
            <a:ext cx="12192000" cy="6858001"/>
          </a:xfrm>
          <a:prstGeom prst="rect">
            <a:avLst/>
          </a:prstGeom>
        </p:spPr>
      </p:pic>
      <p:sp>
        <p:nvSpPr>
          <p:cNvPr id="3" name="Text 26">
            <a:extLst>
              <a:ext uri="{FF2B5EF4-FFF2-40B4-BE49-F238E27FC236}">
                <a16:creationId xmlns:a16="http://schemas.microsoft.com/office/drawing/2014/main" id="{98348C8B-359C-E5C9-824D-55972953E58D}"/>
              </a:ext>
            </a:extLst>
          </p:cNvPr>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8 / 20</a:t>
            </a:r>
            <a:endParaRPr lang="en-US" sz="1050" dirty="0"/>
          </a:p>
        </p:txBody>
      </p:sp>
      <p:pic>
        <p:nvPicPr>
          <p:cNvPr id="4" name="Image 1" descr="preencoded.png">
            <a:extLst>
              <a:ext uri="{FF2B5EF4-FFF2-40B4-BE49-F238E27FC236}">
                <a16:creationId xmlns:a16="http://schemas.microsoft.com/office/drawing/2014/main" id="{DE2CEC77-C017-8ED0-5A6A-87EF7BBC46D1}"/>
              </a:ext>
            </a:extLst>
          </p:cNvPr>
          <p:cNvPicPr>
            <a:picLocks noChangeAspect="1"/>
          </p:cNvPicPr>
          <p:nvPr/>
        </p:nvPicPr>
        <p:blipFill>
          <a:blip r:embed="rId3"/>
          <a:stretch>
            <a:fillRect/>
          </a:stretch>
        </p:blipFill>
        <p:spPr>
          <a:xfrm>
            <a:off x="609600" y="838200"/>
            <a:ext cx="914400" cy="38100"/>
          </a:xfrm>
          <a:prstGeom prst="rect">
            <a:avLst/>
          </a:prstGeom>
        </p:spPr>
      </p:pic>
      <p:sp>
        <p:nvSpPr>
          <p:cNvPr id="5" name="Text 0">
            <a:extLst>
              <a:ext uri="{FF2B5EF4-FFF2-40B4-BE49-F238E27FC236}">
                <a16:creationId xmlns:a16="http://schemas.microsoft.com/office/drawing/2014/main" id="{65D27BD9-CE2C-7087-4D2A-778EE1757E2A}"/>
              </a:ext>
            </a:extLst>
          </p:cNvPr>
          <p:cNvSpPr/>
          <p:nvPr/>
        </p:nvSpPr>
        <p:spPr>
          <a:xfrm>
            <a:off x="609600" y="381000"/>
            <a:ext cx="2200507" cy="381000"/>
          </a:xfrm>
          <a:prstGeom prst="rect">
            <a:avLst/>
          </a:prstGeom>
          <a:noFill/>
          <a:ln/>
        </p:spPr>
        <p:txBody>
          <a:bodyPr vert="horz" wrap="square" lIns="0" tIns="0" rIns="0" bIns="0" rtlCol="0" anchor="t"/>
          <a:lstStyle/>
          <a:p>
            <a:pPr marL="0" indent="0">
              <a:buNone/>
            </a:pPr>
            <a:r>
              <a:rPr lang="zh-TW" sz="2800" b="1" noProof="0">
                <a:solidFill>
                  <a:srgbClr val="FFFFFF"/>
                </a:solidFill>
                <a:latin typeface="Roboto" pitchFamily="34" charset="0"/>
                <a:ea typeface="Roboto" pitchFamily="34" charset="-122"/>
                <a:cs typeface="Roboto" pitchFamily="34" charset="-120"/>
              </a:rPr>
              <a:t>末端效應器</a:t>
            </a:r>
            <a:endParaRPr lang="zh-TW" sz="2800" noProof="0"/>
          </a:p>
        </p:txBody>
      </p:sp>
      <p:grpSp>
        <p:nvGrpSpPr>
          <p:cNvPr id="8" name="Group 7">
            <a:extLst>
              <a:ext uri="{FF2B5EF4-FFF2-40B4-BE49-F238E27FC236}">
                <a16:creationId xmlns:a16="http://schemas.microsoft.com/office/drawing/2014/main" id="{B11B4DCA-339C-C512-681B-84C36246E928}"/>
              </a:ext>
            </a:extLst>
          </p:cNvPr>
          <p:cNvGrpSpPr/>
          <p:nvPr/>
        </p:nvGrpSpPr>
        <p:grpSpPr>
          <a:xfrm>
            <a:off x="5460319" y="2446950"/>
            <a:ext cx="5372100" cy="1823967"/>
            <a:chOff x="6210300" y="1181100"/>
            <a:chExt cx="5372100" cy="1823967"/>
          </a:xfrm>
        </p:grpSpPr>
        <p:pic>
          <p:nvPicPr>
            <p:cNvPr id="9" name="Image 11" descr="preencoded.png">
              <a:extLst>
                <a:ext uri="{FF2B5EF4-FFF2-40B4-BE49-F238E27FC236}">
                  <a16:creationId xmlns:a16="http://schemas.microsoft.com/office/drawing/2014/main" id="{C081463F-8D57-C8BA-208E-143579EB0842}"/>
                </a:ext>
              </a:extLst>
            </p:cNvPr>
            <p:cNvPicPr>
              <a:picLocks noChangeAspect="1"/>
            </p:cNvPicPr>
            <p:nvPr/>
          </p:nvPicPr>
          <p:blipFill>
            <a:blip r:embed="rId4"/>
            <a:stretch>
              <a:fillRect/>
            </a:stretch>
          </p:blipFill>
          <p:spPr>
            <a:xfrm>
              <a:off x="6210300" y="1181100"/>
              <a:ext cx="5372100" cy="1823967"/>
            </a:xfrm>
            <a:prstGeom prst="rect">
              <a:avLst/>
            </a:prstGeom>
          </p:spPr>
        </p:pic>
        <p:grpSp>
          <p:nvGrpSpPr>
            <p:cNvPr id="10" name="Group 9">
              <a:extLst>
                <a:ext uri="{FF2B5EF4-FFF2-40B4-BE49-F238E27FC236}">
                  <a16:creationId xmlns:a16="http://schemas.microsoft.com/office/drawing/2014/main" id="{1C732619-9475-3948-8DB2-B09B5C05FDCC}"/>
                </a:ext>
              </a:extLst>
            </p:cNvPr>
            <p:cNvGrpSpPr/>
            <p:nvPr/>
          </p:nvGrpSpPr>
          <p:grpSpPr>
            <a:xfrm>
              <a:off x="6362700" y="1333500"/>
              <a:ext cx="360000" cy="360000"/>
              <a:chOff x="6362700" y="1333500"/>
              <a:chExt cx="381000" cy="381000"/>
            </a:xfrm>
          </p:grpSpPr>
          <p:pic>
            <p:nvPicPr>
              <p:cNvPr id="15" name="Image 12" descr="preencoded.png">
                <a:extLst>
                  <a:ext uri="{FF2B5EF4-FFF2-40B4-BE49-F238E27FC236}">
                    <a16:creationId xmlns:a16="http://schemas.microsoft.com/office/drawing/2014/main" id="{281D4A6C-C3BB-D12A-38C8-F7D6FA87F967}"/>
                  </a:ext>
                </a:extLst>
              </p:cNvPr>
              <p:cNvPicPr>
                <a:picLocks noChangeAspect="1"/>
              </p:cNvPicPr>
              <p:nvPr/>
            </p:nvPicPr>
            <p:blipFill>
              <a:blip r:embed="rId5"/>
              <a:stretch>
                <a:fillRect/>
              </a:stretch>
            </p:blipFill>
            <p:spPr>
              <a:xfrm>
                <a:off x="6362700" y="1333500"/>
                <a:ext cx="381000" cy="381000"/>
              </a:xfrm>
              <a:prstGeom prst="rect">
                <a:avLst/>
              </a:prstGeom>
            </p:spPr>
          </p:pic>
          <p:pic>
            <p:nvPicPr>
              <p:cNvPr id="16" name="Image 13" descr="preencoded.png">
                <a:extLst>
                  <a:ext uri="{FF2B5EF4-FFF2-40B4-BE49-F238E27FC236}">
                    <a16:creationId xmlns:a16="http://schemas.microsoft.com/office/drawing/2014/main" id="{07A9696D-2D14-594A-8198-39D1761FB83E}"/>
                  </a:ext>
                </a:extLst>
              </p:cNvPr>
              <p:cNvPicPr>
                <a:picLocks noChangeAspect="1"/>
              </p:cNvPicPr>
              <p:nvPr/>
            </p:nvPicPr>
            <p:blipFill>
              <a:blip r:embed="rId6"/>
              <a:stretch>
                <a:fillRect/>
              </a:stretch>
            </p:blipFill>
            <p:spPr>
              <a:xfrm>
                <a:off x="6467475" y="1390650"/>
                <a:ext cx="171450" cy="266700"/>
              </a:xfrm>
              <a:prstGeom prst="rect">
                <a:avLst/>
              </a:prstGeom>
            </p:spPr>
          </p:pic>
        </p:grpSp>
        <p:sp>
          <p:nvSpPr>
            <p:cNvPr id="11" name="Text 20">
              <a:extLst>
                <a:ext uri="{FF2B5EF4-FFF2-40B4-BE49-F238E27FC236}">
                  <a16:creationId xmlns:a16="http://schemas.microsoft.com/office/drawing/2014/main" id="{F87CB2FD-65AE-9BBD-CECB-3F9A59208FAA}"/>
                </a:ext>
              </a:extLst>
            </p:cNvPr>
            <p:cNvSpPr/>
            <p:nvPr/>
          </p:nvSpPr>
          <p:spPr>
            <a:xfrm>
              <a:off x="6821700" y="1361100"/>
              <a:ext cx="1645920" cy="304800"/>
            </a:xfrm>
            <a:prstGeom prst="rect">
              <a:avLst/>
            </a:prstGeom>
            <a:noFill/>
            <a:ln/>
          </p:spPr>
          <p:txBody>
            <a:bodyPr vert="horz" wrap="square" lIns="0" tIns="0" rIns="0" bIns="0" rtlCol="0" anchor="t"/>
            <a:lstStyle/>
            <a:p>
              <a:pPr marL="0" indent="0">
                <a:buNone/>
              </a:pPr>
              <a:r>
                <a:rPr lang="zh-TW" sz="2000" b="1" noProof="0" dirty="0">
                  <a:solidFill>
                    <a:srgbClr val="FFFFFF"/>
                  </a:solidFill>
                  <a:latin typeface="Roboto" pitchFamily="34" charset="0"/>
                  <a:ea typeface="Roboto" pitchFamily="34" charset="-122"/>
                  <a:cs typeface="Roboto" pitchFamily="34" charset="-120"/>
                </a:rPr>
                <a:t>蝸桿驅動設計</a:t>
              </a:r>
              <a:endParaRPr lang="zh-TW" sz="2000" noProof="0" dirty="0"/>
            </a:p>
          </p:txBody>
        </p:sp>
        <p:sp>
          <p:nvSpPr>
            <p:cNvPr id="12" name="Text 21">
              <a:extLst>
                <a:ext uri="{FF2B5EF4-FFF2-40B4-BE49-F238E27FC236}">
                  <a16:creationId xmlns:a16="http://schemas.microsoft.com/office/drawing/2014/main" id="{08BE50BC-3EBE-4181-A621-3AC7910B991D}"/>
                </a:ext>
              </a:extLst>
            </p:cNvPr>
            <p:cNvSpPr/>
            <p:nvPr/>
          </p:nvSpPr>
          <p:spPr>
            <a:xfrm>
              <a:off x="6400800" y="1828800"/>
              <a:ext cx="4241308" cy="3048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zh-TW" sz="1400" b="1" noProof="0" dirty="0">
                  <a:solidFill>
                    <a:srgbClr val="D1D5DB"/>
                  </a:solidFill>
                  <a:latin typeface="Roboto" pitchFamily="34" charset="0"/>
                  <a:ea typeface="Roboto" pitchFamily="34" charset="-122"/>
                  <a:cs typeface="Roboto" pitchFamily="34" charset="-120"/>
                </a:rPr>
                <a:t>以蝸桿傳動輪同時驅動兩邊的齒輪，進而達成夾爪的開闔</a:t>
              </a:r>
              <a:endParaRPr lang="zh-TW" sz="1400" b="1" noProof="0" dirty="0"/>
            </a:p>
          </p:txBody>
        </p:sp>
        <p:sp>
          <p:nvSpPr>
            <p:cNvPr id="14" name="Text 23">
              <a:extLst>
                <a:ext uri="{FF2B5EF4-FFF2-40B4-BE49-F238E27FC236}">
                  <a16:creationId xmlns:a16="http://schemas.microsoft.com/office/drawing/2014/main" id="{7EFAA660-9109-DC50-2731-10864791DB6F}"/>
                </a:ext>
              </a:extLst>
            </p:cNvPr>
            <p:cNvSpPr/>
            <p:nvPr/>
          </p:nvSpPr>
          <p:spPr>
            <a:xfrm>
              <a:off x="6400800" y="2391187"/>
              <a:ext cx="4103648" cy="471788"/>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zh-TW" altLang="en-US" sz="1400" b="1" dirty="0">
                  <a:solidFill>
                    <a:srgbClr val="D1D5DB"/>
                  </a:solidFill>
                  <a:latin typeface="Roboto" pitchFamily="34" charset="0"/>
                  <a:ea typeface="Roboto" pitchFamily="34" charset="-122"/>
                  <a:cs typeface="Roboto" pitchFamily="34" charset="-120"/>
                </a:rPr>
                <a:t>夾爪</a:t>
              </a:r>
              <a:r>
                <a:rPr lang="zh-TW" altLang="en-US" sz="1400" b="1" noProof="0" dirty="0">
                  <a:solidFill>
                    <a:srgbClr val="D1D5DB"/>
                  </a:solidFill>
                  <a:latin typeface="Roboto" pitchFamily="34" charset="0"/>
                  <a:ea typeface="Roboto" pitchFamily="34" charset="-122"/>
                  <a:cs typeface="Roboto" pitchFamily="34" charset="-120"/>
                </a:rPr>
                <a:t>驅動馬達位於手臂內，並以萬象接頭傳動，以減輕末段效性器重量</a:t>
              </a:r>
              <a:endParaRPr lang="zh-TW" sz="1400" b="1" noProof="0" dirty="0"/>
            </a:p>
          </p:txBody>
        </p:sp>
      </p:grpSp>
      <p:pic>
        <p:nvPicPr>
          <p:cNvPr id="17" name="Image 14" descr="preencoded.png">
            <a:extLst>
              <a:ext uri="{FF2B5EF4-FFF2-40B4-BE49-F238E27FC236}">
                <a16:creationId xmlns:a16="http://schemas.microsoft.com/office/drawing/2014/main" id="{22862846-856D-82B4-1E9F-88DEB079492A}"/>
              </a:ext>
            </a:extLst>
          </p:cNvPr>
          <p:cNvPicPr>
            <a:picLocks noChangeAspect="1"/>
          </p:cNvPicPr>
          <p:nvPr/>
        </p:nvPicPr>
        <p:blipFill>
          <a:blip r:embed="rId7"/>
          <a:stretch>
            <a:fillRect/>
          </a:stretch>
        </p:blipFill>
        <p:spPr>
          <a:xfrm>
            <a:off x="1160399" y="983012"/>
            <a:ext cx="3891103" cy="5036788"/>
          </a:xfrm>
          <a:prstGeom prst="rect">
            <a:avLst/>
          </a:prstGeom>
        </p:spPr>
      </p:pic>
      <p:pic>
        <p:nvPicPr>
          <p:cNvPr id="7" name="Picture 6" descr="A close-up of a toy&#10;&#10;AI-generated content may be incorrect.">
            <a:extLst>
              <a:ext uri="{FF2B5EF4-FFF2-40B4-BE49-F238E27FC236}">
                <a16:creationId xmlns:a16="http://schemas.microsoft.com/office/drawing/2014/main" id="{6AA40E8F-AD0A-C673-6DE9-0B9FB6620516}"/>
              </a:ext>
            </a:extLst>
          </p:cNvPr>
          <p:cNvPicPr>
            <a:picLocks noChangeAspect="1"/>
          </p:cNvPicPr>
          <p:nvPr/>
        </p:nvPicPr>
        <p:blipFill>
          <a:blip r:embed="rId8"/>
          <a:stretch>
            <a:fillRect/>
          </a:stretch>
        </p:blipFill>
        <p:spPr>
          <a:xfrm rot="5400000">
            <a:off x="766940" y="1735641"/>
            <a:ext cx="4741127" cy="3555845"/>
          </a:xfrm>
          <a:prstGeom prst="rect">
            <a:avLst/>
          </a:prstGeom>
        </p:spPr>
      </p:pic>
    </p:spTree>
    <p:extLst>
      <p:ext uri="{BB962C8B-B14F-4D97-AF65-F5344CB8AC3E}">
        <p14:creationId xmlns:p14="http://schemas.microsoft.com/office/powerpoint/2010/main" val="16024913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096"/>
            <a:ext cx="12192000" cy="6858000"/>
          </a:xfrm>
          <a:prstGeom prst="rect">
            <a:avLst/>
          </a:prstGeom>
        </p:spPr>
      </p:pic>
      <p:pic>
        <p:nvPicPr>
          <p:cNvPr id="8" name="Image 6" descr="preencoded.png"/>
          <p:cNvPicPr>
            <a:picLocks/>
          </p:cNvPicPr>
          <p:nvPr/>
        </p:nvPicPr>
        <p:blipFill>
          <a:blip r:embed="rId4"/>
          <a:stretch>
            <a:fillRect/>
          </a:stretch>
        </p:blipFill>
        <p:spPr>
          <a:xfrm>
            <a:off x="6122969" y="791493"/>
            <a:ext cx="5692007" cy="3353603"/>
          </a:xfrm>
          <a:prstGeom prst="rect">
            <a:avLst/>
          </a:prstGeom>
        </p:spPr>
      </p:pic>
      <p:pic>
        <p:nvPicPr>
          <p:cNvPr id="9" name="Image 7" descr="preencoded.png"/>
          <p:cNvPicPr>
            <a:picLocks noChangeAspect="1"/>
          </p:cNvPicPr>
          <p:nvPr/>
        </p:nvPicPr>
        <p:blipFill>
          <a:blip r:embed="rId5"/>
          <a:stretch>
            <a:fillRect/>
          </a:stretch>
        </p:blipFill>
        <p:spPr>
          <a:xfrm>
            <a:off x="6279750" y="1028700"/>
            <a:ext cx="190500" cy="190500"/>
          </a:xfrm>
          <a:prstGeom prst="rect">
            <a:avLst/>
          </a:prstGeom>
        </p:spPr>
      </p:pic>
      <p:grpSp>
        <p:nvGrpSpPr>
          <p:cNvPr id="70" name="Group 69">
            <a:extLst>
              <a:ext uri="{FF2B5EF4-FFF2-40B4-BE49-F238E27FC236}">
                <a16:creationId xmlns:a16="http://schemas.microsoft.com/office/drawing/2014/main" id="{BCEF6558-3286-B209-9980-8E771710FE2C}"/>
              </a:ext>
            </a:extLst>
          </p:cNvPr>
          <p:cNvGrpSpPr/>
          <p:nvPr/>
        </p:nvGrpSpPr>
        <p:grpSpPr>
          <a:xfrm>
            <a:off x="609600" y="152400"/>
            <a:ext cx="3626734" cy="495300"/>
            <a:chOff x="609600" y="152400"/>
            <a:chExt cx="3279494" cy="495300"/>
          </a:xfrm>
        </p:grpSpPr>
        <p:pic>
          <p:nvPicPr>
            <p:cNvPr id="3" name="Image 1" descr="preencoded.png"/>
            <p:cNvPicPr>
              <a:picLocks noChangeAspect="1"/>
            </p:cNvPicPr>
            <p:nvPr/>
          </p:nvPicPr>
          <p:blipFill>
            <a:blip r:embed="rId6"/>
            <a:stretch>
              <a:fillRect/>
            </a:stretch>
          </p:blipFill>
          <p:spPr>
            <a:xfrm>
              <a:off x="609600" y="609600"/>
              <a:ext cx="914400" cy="38100"/>
            </a:xfrm>
            <a:prstGeom prst="rect">
              <a:avLst/>
            </a:prstGeom>
          </p:spPr>
        </p:pic>
        <p:sp>
          <p:nvSpPr>
            <p:cNvPr id="23" name="Text 0"/>
            <p:cNvSpPr/>
            <p:nvPr/>
          </p:nvSpPr>
          <p:spPr>
            <a:xfrm>
              <a:off x="609600" y="152400"/>
              <a:ext cx="3279494"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正向運動學 - DH參數</a:t>
              </a:r>
              <a:endParaRPr lang="en-US" sz="2800" dirty="0"/>
            </a:p>
          </p:txBody>
        </p:sp>
      </p:grpSp>
      <p:grpSp>
        <p:nvGrpSpPr>
          <p:cNvPr id="67" name="Group 66">
            <a:extLst>
              <a:ext uri="{FF2B5EF4-FFF2-40B4-BE49-F238E27FC236}">
                <a16:creationId xmlns:a16="http://schemas.microsoft.com/office/drawing/2014/main" id="{9CC68B40-9365-9A2F-1DDC-44441FD3B6FA}"/>
              </a:ext>
            </a:extLst>
          </p:cNvPr>
          <p:cNvGrpSpPr/>
          <p:nvPr/>
        </p:nvGrpSpPr>
        <p:grpSpPr>
          <a:xfrm>
            <a:off x="604604" y="816423"/>
            <a:ext cx="5211126" cy="1206758"/>
            <a:chOff x="-426720" y="723900"/>
            <a:chExt cx="5211126" cy="1206758"/>
          </a:xfrm>
        </p:grpSpPr>
        <p:pic>
          <p:nvPicPr>
            <p:cNvPr id="4" name="Image 2" descr="preencoded.png"/>
            <p:cNvPicPr>
              <a:picLocks/>
            </p:cNvPicPr>
            <p:nvPr/>
          </p:nvPicPr>
          <p:blipFill>
            <a:blip r:embed="rId7"/>
            <a:stretch>
              <a:fillRect/>
            </a:stretch>
          </p:blipFill>
          <p:spPr>
            <a:xfrm>
              <a:off x="-426720" y="723900"/>
              <a:ext cx="5211126" cy="1206758"/>
            </a:xfrm>
            <a:prstGeom prst="rect">
              <a:avLst/>
            </a:prstGeom>
          </p:spPr>
        </p:pic>
        <p:pic>
          <p:nvPicPr>
            <p:cNvPr id="5" name="Image 3" descr="preencoded.png"/>
            <p:cNvPicPr>
              <a:picLocks noChangeAspect="1"/>
            </p:cNvPicPr>
            <p:nvPr/>
          </p:nvPicPr>
          <p:blipFill>
            <a:blip r:embed="rId8"/>
            <a:stretch>
              <a:fillRect/>
            </a:stretch>
          </p:blipFill>
          <p:spPr>
            <a:xfrm>
              <a:off x="-247650" y="873579"/>
              <a:ext cx="171450" cy="190500"/>
            </a:xfrm>
            <a:prstGeom prst="rect">
              <a:avLst/>
            </a:prstGeom>
          </p:spPr>
        </p:pic>
        <p:sp>
          <p:nvSpPr>
            <p:cNvPr id="24" name="Text 1"/>
            <p:cNvSpPr/>
            <p:nvPr/>
          </p:nvSpPr>
          <p:spPr>
            <a:xfrm>
              <a:off x="0" y="835479"/>
              <a:ext cx="1873747" cy="2667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D-H座標系定義</a:t>
              </a:r>
              <a:endParaRPr lang="en-US" sz="2000" dirty="0"/>
            </a:p>
          </p:txBody>
        </p:sp>
        <p:sp>
          <p:nvSpPr>
            <p:cNvPr id="25" name="Text 2"/>
            <p:cNvSpPr/>
            <p:nvPr/>
          </p:nvSpPr>
          <p:spPr>
            <a:xfrm>
              <a:off x="-250328" y="1219200"/>
              <a:ext cx="4805765" cy="651199"/>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每個關節處定義一個右手座標系，z軸沿關節旋轉軸，x軸垂直於z軸。</a:t>
              </a:r>
              <a:endParaRPr lang="en-US" sz="1600" b="1" dirty="0"/>
            </a:p>
          </p:txBody>
        </p:sp>
      </p:grpSp>
      <p:sp>
        <p:nvSpPr>
          <p:cNvPr id="27" name="Text 4"/>
          <p:cNvSpPr/>
          <p:nvPr/>
        </p:nvSpPr>
        <p:spPr>
          <a:xfrm>
            <a:off x="6470250" y="951213"/>
            <a:ext cx="1278184" cy="340736"/>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D-H參數表</a:t>
            </a:r>
            <a:endParaRPr lang="en-US" sz="2000" dirty="0"/>
          </a:p>
        </p:txBody>
      </p:sp>
      <p:grpSp>
        <p:nvGrpSpPr>
          <p:cNvPr id="64" name="Group 63">
            <a:extLst>
              <a:ext uri="{FF2B5EF4-FFF2-40B4-BE49-F238E27FC236}">
                <a16:creationId xmlns:a16="http://schemas.microsoft.com/office/drawing/2014/main" id="{9FBB585A-C1F0-F8BA-D008-7E8CAA2F7324}"/>
              </a:ext>
            </a:extLst>
          </p:cNvPr>
          <p:cNvGrpSpPr/>
          <p:nvPr/>
        </p:nvGrpSpPr>
        <p:grpSpPr>
          <a:xfrm>
            <a:off x="6014678" y="4351200"/>
            <a:ext cx="5908587" cy="1520690"/>
            <a:chOff x="6095999" y="3352800"/>
            <a:chExt cx="5376961" cy="1020233"/>
          </a:xfrm>
        </p:grpSpPr>
        <p:pic>
          <p:nvPicPr>
            <p:cNvPr id="17" name="Image 15" descr="preencoded.png"/>
            <p:cNvPicPr>
              <a:picLocks/>
            </p:cNvPicPr>
            <p:nvPr/>
          </p:nvPicPr>
          <p:blipFill>
            <a:blip r:embed="rId9"/>
            <a:stretch>
              <a:fillRect/>
            </a:stretch>
          </p:blipFill>
          <p:spPr>
            <a:xfrm>
              <a:off x="6095999" y="3352800"/>
              <a:ext cx="5376961" cy="1020233"/>
            </a:xfrm>
            <a:prstGeom prst="rect">
              <a:avLst/>
            </a:prstGeom>
          </p:spPr>
        </p:pic>
        <p:pic>
          <p:nvPicPr>
            <p:cNvPr id="18" name="Image 16" descr="preencoded.png"/>
            <p:cNvPicPr>
              <a:picLocks/>
            </p:cNvPicPr>
            <p:nvPr/>
          </p:nvPicPr>
          <p:blipFill>
            <a:blip r:embed="rId10"/>
            <a:stretch>
              <a:fillRect/>
            </a:stretch>
          </p:blipFill>
          <p:spPr>
            <a:xfrm>
              <a:off x="6210299" y="3505200"/>
              <a:ext cx="196565" cy="144915"/>
            </a:xfrm>
            <a:prstGeom prst="rect">
              <a:avLst/>
            </a:prstGeom>
          </p:spPr>
        </p:pic>
        <p:pic>
          <p:nvPicPr>
            <p:cNvPr id="19" name="Image 17" descr="preencoded.png"/>
            <p:cNvPicPr>
              <a:picLocks noChangeAspect="1"/>
            </p:cNvPicPr>
            <p:nvPr/>
          </p:nvPicPr>
          <p:blipFill>
            <a:blip r:embed="rId11"/>
            <a:stretch>
              <a:fillRect/>
            </a:stretch>
          </p:blipFill>
          <p:spPr>
            <a:xfrm>
              <a:off x="6210300" y="3810000"/>
              <a:ext cx="66675" cy="133350"/>
            </a:xfrm>
            <a:prstGeom prst="rect">
              <a:avLst/>
            </a:prstGeom>
          </p:spPr>
        </p:pic>
        <p:pic>
          <p:nvPicPr>
            <p:cNvPr id="20" name="Image 18" descr="preencoded.png"/>
            <p:cNvPicPr>
              <a:picLocks noChangeAspect="1"/>
            </p:cNvPicPr>
            <p:nvPr/>
          </p:nvPicPr>
          <p:blipFill>
            <a:blip r:embed="rId11"/>
            <a:stretch>
              <a:fillRect/>
            </a:stretch>
          </p:blipFill>
          <p:spPr>
            <a:xfrm>
              <a:off x="8858250" y="3810000"/>
              <a:ext cx="66675" cy="133350"/>
            </a:xfrm>
            <a:prstGeom prst="rect">
              <a:avLst/>
            </a:prstGeom>
          </p:spPr>
        </p:pic>
        <p:pic>
          <p:nvPicPr>
            <p:cNvPr id="21" name="Image 19" descr="preencoded.png"/>
            <p:cNvPicPr>
              <a:picLocks noChangeAspect="1"/>
            </p:cNvPicPr>
            <p:nvPr/>
          </p:nvPicPr>
          <p:blipFill>
            <a:blip r:embed="rId11"/>
            <a:stretch>
              <a:fillRect/>
            </a:stretch>
          </p:blipFill>
          <p:spPr>
            <a:xfrm>
              <a:off x="6210300" y="4038600"/>
              <a:ext cx="66675" cy="133350"/>
            </a:xfrm>
            <a:prstGeom prst="rect">
              <a:avLst/>
            </a:prstGeom>
          </p:spPr>
        </p:pic>
        <p:pic>
          <p:nvPicPr>
            <p:cNvPr id="22" name="Image 20" descr="preencoded.png"/>
            <p:cNvPicPr>
              <a:picLocks noChangeAspect="1"/>
            </p:cNvPicPr>
            <p:nvPr/>
          </p:nvPicPr>
          <p:blipFill>
            <a:blip r:embed="rId11"/>
            <a:stretch>
              <a:fillRect/>
            </a:stretch>
          </p:blipFill>
          <p:spPr>
            <a:xfrm>
              <a:off x="8858250" y="4038600"/>
              <a:ext cx="66675" cy="133350"/>
            </a:xfrm>
            <a:prstGeom prst="rect">
              <a:avLst/>
            </a:prstGeom>
          </p:spPr>
        </p:pic>
        <p:sp>
          <p:nvSpPr>
            <p:cNvPr id="58" name="Text 35"/>
            <p:cNvSpPr/>
            <p:nvPr/>
          </p:nvSpPr>
          <p:spPr>
            <a:xfrm>
              <a:off x="6451761" y="3460781"/>
              <a:ext cx="1213032" cy="260288"/>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參數說明</a:t>
              </a:r>
              <a:endParaRPr lang="en-US" sz="2000" dirty="0"/>
            </a:p>
          </p:txBody>
        </p:sp>
        <p:sp>
          <p:nvSpPr>
            <p:cNvPr id="59" name="Text 36"/>
            <p:cNvSpPr/>
            <p:nvPr/>
          </p:nvSpPr>
          <p:spPr>
            <a:xfrm>
              <a:off x="6391276" y="3781179"/>
              <a:ext cx="1201598" cy="190500"/>
            </a:xfrm>
            <a:prstGeom prst="rect">
              <a:avLst/>
            </a:prstGeom>
            <a:noFill/>
            <a:ln/>
          </p:spPr>
          <p:txBody>
            <a:bodyPr vert="horz" wrap="square" lIns="0" tIns="0" rIns="0" bIns="0" rtlCol="0" anchor="t"/>
            <a:lstStyle/>
            <a:p>
              <a:pPr marL="0" indent="0">
                <a:buNone/>
              </a:pPr>
              <a:r>
                <a:rPr lang="zh-TW" sz="1600" b="1" noProof="0" dirty="0">
                  <a:solidFill>
                    <a:srgbClr val="FDBA74"/>
                  </a:solidFill>
                  <a:latin typeface="Roboto" pitchFamily="34" charset="0"/>
                  <a:ea typeface="Roboto" pitchFamily="34" charset="-122"/>
                  <a:cs typeface="Roboto" pitchFamily="34" charset="-120"/>
                </a:rPr>
                <a:t>d₁ </a:t>
              </a:r>
              <a:r>
                <a:rPr lang="zh-TW" sz="1600" b="1" noProof="0" dirty="0">
                  <a:solidFill>
                    <a:srgbClr val="D1D5DB"/>
                  </a:solidFill>
                  <a:latin typeface="Roboto" pitchFamily="34" charset="0"/>
                  <a:ea typeface="Roboto" pitchFamily="34" charset="-122"/>
                  <a:cs typeface="Roboto" pitchFamily="34" charset="-120"/>
                </a:rPr>
                <a:t>: 基座高度</a:t>
              </a:r>
              <a:endParaRPr lang="zh-TW" sz="1600" b="1" noProof="0" dirty="0"/>
            </a:p>
          </p:txBody>
        </p:sp>
        <p:sp>
          <p:nvSpPr>
            <p:cNvPr id="60" name="Text 37"/>
            <p:cNvSpPr/>
            <p:nvPr/>
          </p:nvSpPr>
          <p:spPr>
            <a:xfrm>
              <a:off x="8996461" y="3771032"/>
              <a:ext cx="2287246" cy="190500"/>
            </a:xfrm>
            <a:prstGeom prst="rect">
              <a:avLst/>
            </a:prstGeom>
            <a:noFill/>
            <a:ln/>
          </p:spPr>
          <p:txBody>
            <a:bodyPr vert="horz" wrap="square" lIns="0" tIns="0" rIns="0" bIns="0" rtlCol="0" anchor="t"/>
            <a:lstStyle/>
            <a:p>
              <a:pPr marL="0" indent="0">
                <a:buNone/>
              </a:pPr>
              <a:r>
                <a:rPr lang="en-US" sz="1600" b="1" dirty="0">
                  <a:solidFill>
                    <a:srgbClr val="FDBA74"/>
                  </a:solidFill>
                  <a:latin typeface="Roboto" pitchFamily="34" charset="0"/>
                  <a:ea typeface="Roboto" pitchFamily="34" charset="-122"/>
                  <a:cs typeface="Roboto" pitchFamily="34" charset="-120"/>
                </a:rPr>
                <a:t>a₁ </a:t>
              </a:r>
              <a:r>
                <a:rPr lang="en-US" sz="1600" b="1" dirty="0">
                  <a:solidFill>
                    <a:srgbClr val="D1D5DB"/>
                  </a:solidFill>
                  <a:latin typeface="Roboto" pitchFamily="34" charset="0"/>
                  <a:ea typeface="Roboto" pitchFamily="34" charset="-122"/>
                  <a:cs typeface="Roboto" pitchFamily="34" charset="-120"/>
                </a:rPr>
                <a:t>: 肩關節到肘關節連桿長</a:t>
              </a:r>
              <a:endParaRPr lang="en-US" sz="1600" b="1" dirty="0"/>
            </a:p>
          </p:txBody>
        </p:sp>
        <p:sp>
          <p:nvSpPr>
            <p:cNvPr id="61" name="Text 38"/>
            <p:cNvSpPr/>
            <p:nvPr/>
          </p:nvSpPr>
          <p:spPr>
            <a:xfrm>
              <a:off x="6391276" y="4012887"/>
              <a:ext cx="2365083" cy="190500"/>
            </a:xfrm>
            <a:prstGeom prst="rect">
              <a:avLst/>
            </a:prstGeom>
            <a:noFill/>
            <a:ln/>
          </p:spPr>
          <p:txBody>
            <a:bodyPr vert="horz" wrap="square" lIns="0" tIns="0" rIns="0" bIns="0" rtlCol="0" anchor="t"/>
            <a:lstStyle/>
            <a:p>
              <a:pPr marL="0" indent="0">
                <a:buNone/>
              </a:pPr>
              <a:r>
                <a:rPr lang="en-US" sz="1600" b="1" dirty="0">
                  <a:solidFill>
                    <a:srgbClr val="FDBA74"/>
                  </a:solidFill>
                  <a:latin typeface="Roboto" pitchFamily="34" charset="0"/>
                  <a:ea typeface="Roboto" pitchFamily="34" charset="-122"/>
                  <a:cs typeface="Roboto" pitchFamily="34" charset="-120"/>
                </a:rPr>
                <a:t>a₂ </a:t>
              </a:r>
              <a:r>
                <a:rPr lang="en-US" sz="1600" b="1" dirty="0">
                  <a:solidFill>
                    <a:srgbClr val="D1D5DB"/>
                  </a:solidFill>
                  <a:latin typeface="Roboto" pitchFamily="34" charset="0"/>
                  <a:ea typeface="Roboto" pitchFamily="34" charset="-122"/>
                  <a:cs typeface="Roboto" pitchFamily="34" charset="-120"/>
                </a:rPr>
                <a:t>: 肘關節到腕關節連桿長</a:t>
              </a:r>
              <a:endParaRPr lang="en-US" sz="1600" b="1" dirty="0"/>
            </a:p>
          </p:txBody>
        </p:sp>
        <p:sp>
          <p:nvSpPr>
            <p:cNvPr id="62" name="Text 39"/>
            <p:cNvSpPr/>
            <p:nvPr/>
          </p:nvSpPr>
          <p:spPr>
            <a:xfrm>
              <a:off x="8996461" y="3999953"/>
              <a:ext cx="2476499" cy="190500"/>
            </a:xfrm>
            <a:prstGeom prst="rect">
              <a:avLst/>
            </a:prstGeom>
            <a:noFill/>
            <a:ln/>
          </p:spPr>
          <p:txBody>
            <a:bodyPr vert="horz" wrap="square" lIns="0" tIns="0" rIns="0" bIns="0" rtlCol="0" anchor="t"/>
            <a:lstStyle/>
            <a:p>
              <a:pPr marL="0" indent="0">
                <a:buNone/>
              </a:pPr>
              <a:r>
                <a:rPr lang="en-US" sz="1600" b="1" dirty="0">
                  <a:solidFill>
                    <a:srgbClr val="FDBA74"/>
                  </a:solidFill>
                  <a:latin typeface="Roboto" pitchFamily="34" charset="0"/>
                  <a:ea typeface="Roboto" pitchFamily="34" charset="-122"/>
                  <a:cs typeface="Roboto" pitchFamily="34" charset="-120"/>
                </a:rPr>
                <a:t>d₄ </a:t>
              </a:r>
              <a:r>
                <a:rPr lang="en-US" sz="1600" b="1" dirty="0">
                  <a:solidFill>
                    <a:srgbClr val="D1D5DB"/>
                  </a:solidFill>
                  <a:latin typeface="Roboto" pitchFamily="34" charset="0"/>
                  <a:ea typeface="Roboto" pitchFamily="34" charset="-122"/>
                  <a:cs typeface="Roboto" pitchFamily="34" charset="-120"/>
                </a:rPr>
                <a:t>: 腕關節到末端效應器偏移</a:t>
              </a:r>
              <a:endParaRPr lang="en-US" sz="1600" b="1" dirty="0"/>
            </a:p>
          </p:txBody>
        </p:sp>
      </p:grpSp>
      <p:sp>
        <p:nvSpPr>
          <p:cNvPr id="63" name="Text 4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7 / 20</a:t>
            </a:r>
            <a:endParaRPr lang="en-US" sz="1050" dirty="0"/>
          </a:p>
        </p:txBody>
      </p:sp>
      <p:grpSp>
        <p:nvGrpSpPr>
          <p:cNvPr id="69" name="Group 68">
            <a:extLst>
              <a:ext uri="{FF2B5EF4-FFF2-40B4-BE49-F238E27FC236}">
                <a16:creationId xmlns:a16="http://schemas.microsoft.com/office/drawing/2014/main" id="{F4DEEB9A-6E6F-9AEC-F946-27DECDAB5C4F}"/>
              </a:ext>
            </a:extLst>
          </p:cNvPr>
          <p:cNvGrpSpPr/>
          <p:nvPr/>
        </p:nvGrpSpPr>
        <p:grpSpPr>
          <a:xfrm>
            <a:off x="607493" y="2192869"/>
            <a:ext cx="5211126" cy="4632075"/>
            <a:chOff x="132994" y="1576196"/>
            <a:chExt cx="5211126" cy="4632075"/>
          </a:xfrm>
        </p:grpSpPr>
        <p:pic>
          <p:nvPicPr>
            <p:cNvPr id="7" name="Image 5" descr="preencoded.png"/>
            <p:cNvPicPr>
              <a:picLocks noChangeAspect="1"/>
            </p:cNvPicPr>
            <p:nvPr/>
          </p:nvPicPr>
          <p:blipFill>
            <a:blip r:embed="rId12"/>
            <a:stretch>
              <a:fillRect/>
            </a:stretch>
          </p:blipFill>
          <p:spPr>
            <a:xfrm>
              <a:off x="132994" y="5941571"/>
              <a:ext cx="5181600" cy="266700"/>
            </a:xfrm>
            <a:prstGeom prst="rect">
              <a:avLst/>
            </a:prstGeom>
          </p:spPr>
        </p:pic>
        <p:pic>
          <p:nvPicPr>
            <p:cNvPr id="66" name="Picture 65" descr="A diagram of a graph&#10;&#10;AI-generated content may be incorrect.">
              <a:extLst>
                <a:ext uri="{FF2B5EF4-FFF2-40B4-BE49-F238E27FC236}">
                  <a16:creationId xmlns:a16="http://schemas.microsoft.com/office/drawing/2014/main" id="{C5FF7206-9431-C36C-DC99-BB6D19EF2971}"/>
                </a:ext>
              </a:extLst>
            </p:cNvPr>
            <p:cNvPicPr>
              <a:picLocks noChangeAspect="1"/>
            </p:cNvPicPr>
            <p:nvPr/>
          </p:nvPicPr>
          <p:blipFill>
            <a:blip r:embed="rId13"/>
            <a:stretch>
              <a:fillRect/>
            </a:stretch>
          </p:blipFill>
          <p:spPr>
            <a:xfrm>
              <a:off x="132994" y="1576196"/>
              <a:ext cx="5211126" cy="4365375"/>
            </a:xfrm>
            <a:prstGeom prst="rect">
              <a:avLst/>
            </a:prstGeom>
          </p:spPr>
        </p:pic>
      </p:grpSp>
      <p:graphicFrame>
        <p:nvGraphicFramePr>
          <p:cNvPr id="71" name="Table 70">
            <a:extLst>
              <a:ext uri="{FF2B5EF4-FFF2-40B4-BE49-F238E27FC236}">
                <a16:creationId xmlns:a16="http://schemas.microsoft.com/office/drawing/2014/main" id="{79D2D53A-BE6F-52F6-36E7-20C9347F3FE7}"/>
              </a:ext>
            </a:extLst>
          </p:cNvPr>
          <p:cNvGraphicFramePr>
            <a:graphicFrameLocks noGrp="1"/>
          </p:cNvGraphicFramePr>
          <p:nvPr>
            <p:extLst>
              <p:ext uri="{D42A27DB-BD31-4B8C-83A1-F6EECF244321}">
                <p14:modId xmlns:p14="http://schemas.microsoft.com/office/powerpoint/2010/main" val="2516046934"/>
              </p:ext>
            </p:extLst>
          </p:nvPr>
        </p:nvGraphicFramePr>
        <p:xfrm>
          <a:off x="6405615" y="1425303"/>
          <a:ext cx="5126715" cy="2590932"/>
        </p:xfrm>
        <a:graphic>
          <a:graphicData uri="http://schemas.openxmlformats.org/drawingml/2006/table">
            <a:tbl>
              <a:tblPr firstRow="1" bandRow="1">
                <a:noFill/>
                <a:tableStyleId>{5C22544A-7EE6-4342-B048-85BDC9FD1C3A}</a:tableStyleId>
              </a:tblPr>
              <a:tblGrid>
                <a:gridCol w="1025343">
                  <a:extLst>
                    <a:ext uri="{9D8B030D-6E8A-4147-A177-3AD203B41FA5}">
                      <a16:colId xmlns:a16="http://schemas.microsoft.com/office/drawing/2014/main" val="1863928538"/>
                    </a:ext>
                  </a:extLst>
                </a:gridCol>
                <a:gridCol w="1025343">
                  <a:extLst>
                    <a:ext uri="{9D8B030D-6E8A-4147-A177-3AD203B41FA5}">
                      <a16:colId xmlns:a16="http://schemas.microsoft.com/office/drawing/2014/main" val="3776310872"/>
                    </a:ext>
                  </a:extLst>
                </a:gridCol>
                <a:gridCol w="1025343">
                  <a:extLst>
                    <a:ext uri="{9D8B030D-6E8A-4147-A177-3AD203B41FA5}">
                      <a16:colId xmlns:a16="http://schemas.microsoft.com/office/drawing/2014/main" val="4032442273"/>
                    </a:ext>
                  </a:extLst>
                </a:gridCol>
                <a:gridCol w="1025343">
                  <a:extLst>
                    <a:ext uri="{9D8B030D-6E8A-4147-A177-3AD203B41FA5}">
                      <a16:colId xmlns:a16="http://schemas.microsoft.com/office/drawing/2014/main" val="2201853252"/>
                    </a:ext>
                  </a:extLst>
                </a:gridCol>
                <a:gridCol w="1025343">
                  <a:extLst>
                    <a:ext uri="{9D8B030D-6E8A-4147-A177-3AD203B41FA5}">
                      <a16:colId xmlns:a16="http://schemas.microsoft.com/office/drawing/2014/main" val="4235654471"/>
                    </a:ext>
                  </a:extLst>
                </a:gridCol>
              </a:tblGrid>
              <a:tr h="431822">
                <a:tc>
                  <a:txBody>
                    <a:bodyPr/>
                    <a:lstStyle/>
                    <a:p>
                      <a:pPr algn="ctr"/>
                      <a:r>
                        <a:rPr lang="en-TW" sz="1600" dirty="0">
                          <a:latin typeface=""/>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αᵢ₋₁</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aᵢ₋₁</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dᵢ</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θᵢ</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26437"/>
                  </a:ext>
                </a:extLst>
              </a:tr>
              <a:tr h="431822">
                <a:tc>
                  <a:txBody>
                    <a:bodyPr/>
                    <a:lstStyle/>
                    <a:p>
                      <a:pPr algn="ctr"/>
                      <a:r>
                        <a:rPr lang="en-TW" sz="1600" dirty="0">
                          <a:solidFill>
                            <a:schemeClr val="bg1"/>
                          </a:solidFill>
                          <a:latin typeface=""/>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105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1</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6414137"/>
                  </a:ext>
                </a:extLst>
              </a:tr>
              <a:tr h="431822">
                <a:tc>
                  <a:txBody>
                    <a:bodyPr/>
                    <a:lstStyle/>
                    <a:p>
                      <a:pPr algn="ctr"/>
                      <a:r>
                        <a:rPr lang="en-TW" sz="1600" dirty="0">
                          <a:solidFill>
                            <a:schemeClr val="bg1"/>
                          </a:solidFill>
                          <a:latin typeface=""/>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2</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624632"/>
                  </a:ext>
                </a:extLst>
              </a:tr>
              <a:tr h="431822">
                <a:tc>
                  <a:txBody>
                    <a:bodyPr/>
                    <a:lstStyle/>
                    <a:p>
                      <a:pPr algn="ctr"/>
                      <a:r>
                        <a:rPr lang="en-TW" sz="1600" dirty="0">
                          <a:solidFill>
                            <a:schemeClr val="bg1"/>
                          </a:solidFill>
                          <a:latin typeface=""/>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3</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416012"/>
                  </a:ext>
                </a:extLst>
              </a:tr>
              <a:tr h="431822">
                <a:tc>
                  <a:txBody>
                    <a:bodyPr/>
                    <a:lstStyle/>
                    <a:p>
                      <a:pPr algn="ctr"/>
                      <a:r>
                        <a:rPr lang="en-TW" sz="1600" dirty="0">
                          <a:solidFill>
                            <a:schemeClr val="bg1"/>
                          </a:solidFill>
                          <a:latin typeface=""/>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4</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175022"/>
                  </a:ext>
                </a:extLst>
              </a:tr>
              <a:tr h="431822">
                <a:tc>
                  <a:txBody>
                    <a:bodyPr/>
                    <a:lstStyle/>
                    <a:p>
                      <a:pPr algn="ctr"/>
                      <a:r>
                        <a:rPr lang="en-TW" sz="1600" dirty="0">
                          <a:solidFill>
                            <a:schemeClr val="bg1"/>
                          </a:solidFill>
                          <a:latin typeface=""/>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5</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8550450"/>
                  </a:ext>
                </a:extLst>
              </a:tr>
            </a:tbl>
          </a:graphicData>
        </a:graphic>
      </p:graphicFrame>
      <p:sp>
        <p:nvSpPr>
          <p:cNvPr id="6" name="Text 3">
            <a:extLst>
              <a:ext uri="{FF2B5EF4-FFF2-40B4-BE49-F238E27FC236}">
                <a16:creationId xmlns:a16="http://schemas.microsoft.com/office/drawing/2014/main" id="{47B4D37E-D2C3-4EBE-6F2D-5940B1D3540D}"/>
              </a:ext>
            </a:extLst>
          </p:cNvPr>
          <p:cNvSpPr/>
          <p:nvPr/>
        </p:nvSpPr>
        <p:spPr>
          <a:xfrm>
            <a:off x="746746" y="6291544"/>
            <a:ext cx="2158325" cy="266700"/>
          </a:xfrm>
          <a:prstGeom prst="rect">
            <a:avLst/>
          </a:prstGeom>
          <a:noFill/>
          <a:ln>
            <a:noFill/>
          </a:ln>
        </p:spPr>
        <p:txBody>
          <a:bodyPr vert="horz" wrap="square" lIns="0" tIns="0" rIns="0" bIns="0" rtlCol="0" anchor="t"/>
          <a:lstStyle/>
          <a:p>
            <a:pPr marL="0" indent="0">
              <a:buNone/>
            </a:pPr>
            <a:r>
              <a:rPr lang="en-US" sz="1050" b="1" dirty="0">
                <a:latin typeface="Roboto" pitchFamily="34" charset="0"/>
                <a:ea typeface="Roboto" pitchFamily="34" charset="-122"/>
                <a:cs typeface="Roboto" pitchFamily="34" charset="-120"/>
              </a:rPr>
              <a:t>機器手臂的D-H座標系與參數示意圖</a:t>
            </a:r>
            <a:endParaRPr lang="en-US" sz="1050" b="1" dirty="0"/>
          </a:p>
        </p:txBody>
      </p:sp>
      <p:sp>
        <p:nvSpPr>
          <p:cNvPr id="10" name="Text 36">
            <a:extLst>
              <a:ext uri="{FF2B5EF4-FFF2-40B4-BE49-F238E27FC236}">
                <a16:creationId xmlns:a16="http://schemas.microsoft.com/office/drawing/2014/main" id="{A08DA253-0DCA-34B9-D011-102EACBBD94F}"/>
              </a:ext>
            </a:extLst>
          </p:cNvPr>
          <p:cNvSpPr/>
          <p:nvPr/>
        </p:nvSpPr>
        <p:spPr>
          <a:xfrm>
            <a:off x="7766268" y="1077226"/>
            <a:ext cx="1320401" cy="283946"/>
          </a:xfrm>
          <a:prstGeom prst="rect">
            <a:avLst/>
          </a:prstGeom>
          <a:noFill/>
          <a:ln/>
        </p:spPr>
        <p:txBody>
          <a:bodyPr vert="horz" wrap="square" lIns="0" tIns="0" rIns="0" bIns="0" rtlCol="0" anchor="t"/>
          <a:lstStyle/>
          <a:p>
            <a:pPr marL="0" indent="0" algn="ctr">
              <a:buNone/>
            </a:pPr>
            <a:r>
              <a:rPr lang="en-US" sz="1200" b="1" dirty="0">
                <a:solidFill>
                  <a:schemeClr val="bg1"/>
                </a:solidFill>
              </a:rPr>
              <a:t>(Unit: mm, deg)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301</TotalTime>
  <Words>1719</Words>
  <Application>Microsoft Macintosh PowerPoint</Application>
  <PresentationFormat>Widescreen</PresentationFormat>
  <Paragraphs>510</Paragraphs>
  <Slides>22</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22</vt:i4>
      </vt:variant>
    </vt:vector>
  </HeadingPairs>
  <TitlesOfParts>
    <vt:vector size="30" baseType="lpstr">
      <vt:lpstr>ui-monospace</vt:lpstr>
      <vt:lpstr>ui-sans-serif</vt:lpstr>
      <vt:lpstr>Arial</vt:lpstr>
      <vt:lpstr>Cambria Math</vt:lpstr>
      <vt:lpstr>Courier New</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Lin Harrison</cp:lastModifiedBy>
  <cp:revision>62</cp:revision>
  <dcterms:created xsi:type="dcterms:W3CDTF">2025-12-13T15:59:05Z</dcterms:created>
  <dcterms:modified xsi:type="dcterms:W3CDTF">2025-12-14T18:21:35Z</dcterms:modified>
</cp:coreProperties>
</file>